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97" r:id="rId7"/>
    <p:sldId id="300" r:id="rId8"/>
    <p:sldId id="310" r:id="rId9"/>
    <p:sldId id="301" r:id="rId10"/>
    <p:sldId id="305" r:id="rId11"/>
    <p:sldId id="304" r:id="rId12"/>
    <p:sldId id="303" r:id="rId13"/>
    <p:sldId id="306" r:id="rId14"/>
    <p:sldId id="307" r:id="rId15"/>
    <p:sldId id="311" r:id="rId16"/>
    <p:sldId id="309" r:id="rId17"/>
    <p:sldId id="264" r:id="rId18"/>
    <p:sldId id="277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Exo 2" panose="020B0604020202020204" charset="0"/>
      <p:regular r:id="rId23"/>
      <p:bold r:id="rId24"/>
      <p:italic r:id="rId25"/>
      <p:boldItalic r:id="rId26"/>
    </p:embeddedFont>
    <p:embeddedFont>
      <p:font typeface="Roboto Condensed Light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34A3A2-3AD1-4112-A857-68C74E3D2778}">
  <a:tblStyle styleId="{A234A3A2-3AD1-4112-A857-68C74E3D27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16" y="84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Score totale: 2379484</a:t>
            </a:r>
            <a:r>
              <a:rPr lang="it-IT" baseline="0"/>
              <a:t> 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Foglio1!$A$2:$A$7</c:f>
              <c:strCache>
                <c:ptCount val="6"/>
                <c:pt idx="0">
                  <c:v>a_example</c:v>
                </c:pt>
                <c:pt idx="1">
                  <c:v>b_narrow</c:v>
                </c:pt>
                <c:pt idx="2">
                  <c:v>c_urgent</c:v>
                </c:pt>
                <c:pt idx="3">
                  <c:v>d_typical</c:v>
                </c:pt>
                <c:pt idx="4">
                  <c:v>e_intriguing</c:v>
                </c:pt>
                <c:pt idx="5">
                  <c:v>f_big</c:v>
                </c:pt>
              </c:strCache>
            </c:strRef>
          </c:cat>
          <c:val>
            <c:numRef>
              <c:f>Foglio1!$B$2:$B$7</c:f>
              <c:numCache>
                <c:formatCode>General</c:formatCode>
                <c:ptCount val="6"/>
                <c:pt idx="0">
                  <c:v>25</c:v>
                </c:pt>
                <c:pt idx="1">
                  <c:v>992418</c:v>
                </c:pt>
                <c:pt idx="2">
                  <c:v>1238841</c:v>
                </c:pt>
                <c:pt idx="3">
                  <c:v>136652</c:v>
                </c:pt>
                <c:pt idx="4">
                  <c:v>1</c:v>
                </c:pt>
                <c:pt idx="5">
                  <c:v>11547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3B-6249-A2DC-713C3114429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81180751"/>
        <c:axId val="455857776"/>
      </c:barChart>
      <c:catAx>
        <c:axId val="20811807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5857776"/>
        <c:crosses val="autoZero"/>
        <c:auto val="1"/>
        <c:lblAlgn val="ctr"/>
        <c:lblOffset val="100"/>
        <c:noMultiLvlLbl val="0"/>
      </c:catAx>
      <c:valAx>
        <c:axId val="455857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81180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1332757-6AB4-4AEF-AD7C-6A1CEA462A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ciaoooooooooooooooo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617ADA3-4590-45D7-9C7E-B8F8C4AE22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29426-2648-48CF-B6BE-E8A13B79D461}" type="datetimeFigureOut">
              <a:rPr lang="it-IT" smtClean="0"/>
              <a:t>14/06/2020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B47434-2BC7-4167-917C-6329A8158C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58767B-AAB4-48FC-A88C-0E4703AD1B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67C22-B067-409C-A8A2-6AFA35BF25C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53386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35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861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361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All’inizio di ogni iterazione vengono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334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5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48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67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9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39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39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  <p:sldLayoutId id="2147483658" r:id="rId5"/>
    <p:sldLayoutId id="2147483667" r:id="rId6"/>
    <p:sldLayoutId id="2147483670" r:id="rId7"/>
    <p:sldLayoutId id="2147483671" r:id="rId8"/>
  </p:sldLayoutIdLst>
  <p:transition spd="med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951796" y="2900840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Professore: Maurizio Boccia</a:t>
            </a: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496200" y="1337737"/>
            <a:ext cx="6886800" cy="811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RICERCA OPERATIVA</a:t>
            </a:r>
            <a:endParaRPr/>
          </a:p>
        </p:txBody>
      </p:sp>
      <p:cxnSp>
        <p:nvCxnSpPr>
          <p:cNvPr id="138" name="Google Shape;138;p28"/>
          <p:cNvCxnSpPr>
            <a:cxnSpLocks/>
          </p:cNvCxnSpPr>
          <p:nvPr/>
        </p:nvCxnSpPr>
        <p:spPr>
          <a:xfrm>
            <a:off x="7145675" y="3176000"/>
            <a:ext cx="19983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84CF03F1-DA1B-5F48-BEAE-48F8F434E751}"/>
              </a:ext>
            </a:extLst>
          </p:cNvPr>
          <p:cNvSpPr txBox="1">
            <a:spLocks/>
          </p:cNvSpPr>
          <p:nvPr/>
        </p:nvSpPr>
        <p:spPr>
          <a:xfrm>
            <a:off x="471055" y="1933941"/>
            <a:ext cx="7911945" cy="1242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xo 2"/>
              <a:buNone/>
              <a:defRPr sz="4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3100" err="1"/>
              <a:t>Hash</a:t>
            </a:r>
            <a:r>
              <a:rPr lang="it-IT" sz="3100"/>
              <a:t> code «</a:t>
            </a:r>
            <a:r>
              <a:rPr lang="it-IT" sz="3100" err="1"/>
              <a:t>Compiling</a:t>
            </a:r>
            <a:r>
              <a:rPr lang="it-IT" sz="3100"/>
              <a:t> Google» </a:t>
            </a:r>
          </a:p>
          <a:p>
            <a:r>
              <a:rPr lang="it-IT" sz="3100" err="1"/>
              <a:t>Final</a:t>
            </a:r>
            <a:r>
              <a:rPr lang="it-IT" sz="3100"/>
              <a:t> Round 2019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6A280F-1FF2-DD4B-AD33-335F0757978F}"/>
              </a:ext>
            </a:extLst>
          </p:cNvPr>
          <p:cNvSpPr txBox="1"/>
          <p:nvPr/>
        </p:nvSpPr>
        <p:spPr>
          <a:xfrm>
            <a:off x="5735960" y="3617840"/>
            <a:ext cx="3315172" cy="160043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d’Andrea Fabio </a:t>
            </a:r>
          </a:p>
          <a:p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Daniele Dario</a:t>
            </a:r>
          </a:p>
          <a:p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Di Chiara Guido</a:t>
            </a:r>
          </a:p>
          <a:p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Iannucci Antimo</a:t>
            </a:r>
          </a:p>
          <a:p>
            <a:endParaRPr lang="it-IT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Arial" panose="020B0604020202020204" pitchFamily="34" charset="0"/>
            </a:endParaRPr>
          </a:p>
          <a:p>
            <a:endParaRPr lang="it-IT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Arial" panose="020B0604020202020204" pitchFamily="34" charset="0"/>
            </a:endParaRPr>
          </a:p>
          <a:p>
            <a:endParaRPr lang="it-IT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Arial" panose="020B0604020202020204" pitchFamily="34" charset="0"/>
            </a:endParaRPr>
          </a:p>
          <a:p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M63000989</a:t>
            </a:r>
          </a:p>
          <a:p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M63001026 </a:t>
            </a:r>
          </a:p>
          <a:p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M63000986</a:t>
            </a:r>
          </a:p>
          <a:p>
            <a:r>
              <a:rPr lang="it-IT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M63001040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015446-4C4B-8F49-9CF4-F736E2F0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205" y="3255299"/>
            <a:ext cx="1304795" cy="129609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938FC1BF-18CC-9A4A-9149-E3321EF76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89" y="1747052"/>
            <a:ext cx="6054674" cy="2924962"/>
          </a:xfrm>
        </p:spPr>
        <p:txBody>
          <a:bodyPr/>
          <a:lstStyle/>
          <a:p>
            <a:pPr>
              <a:buSzPct val="150000"/>
              <a:buFont typeface="Arial" panose="020B0604020202020204" pitchFamily="34" charset="0"/>
              <a:buChar char="•"/>
            </a:pPr>
            <a:r>
              <a:rPr lang="it-IT" sz="1400" dirty="0"/>
              <a:t>L’obiettivo dell’</a:t>
            </a:r>
            <a:r>
              <a:rPr lang="it-IT" sz="1400" b="1" dirty="0"/>
              <a:t>euristica migliorativa </a:t>
            </a:r>
            <a:r>
              <a:rPr lang="it-IT" sz="1400" dirty="0"/>
              <a:t>è quello di migliorare una soluzione ammissibile restituita dall’euristica </a:t>
            </a:r>
            <a:r>
              <a:rPr lang="it-IT" sz="1400" dirty="0" err="1"/>
              <a:t>greedy</a:t>
            </a:r>
            <a:r>
              <a:rPr lang="it-IT" sz="1400" dirty="0"/>
              <a:t>.</a:t>
            </a:r>
          </a:p>
          <a:p>
            <a:pPr>
              <a:buSzPct val="150000"/>
              <a:buFont typeface="Arial" panose="020B0604020202020204" pitchFamily="34" charset="0"/>
              <a:buChar char="•"/>
            </a:pPr>
            <a:r>
              <a:rPr lang="it-IT" sz="1400" dirty="0"/>
              <a:t>Per migliorare una soluzione è stata definita la seguente </a:t>
            </a:r>
            <a:r>
              <a:rPr lang="it-IT" sz="1400" b="1" dirty="0"/>
              <a:t>mossa</a:t>
            </a:r>
            <a:r>
              <a:rPr lang="it-IT" sz="14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400" dirty="0"/>
              <a:t>Si «elimina» dalla lista dei target il file target della soluzione corrente con minor tempo di inizio compilazione per il quale non sono guadagnati punti.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400" dirty="0"/>
              <a:t>Si richiama quindi l’euristica </a:t>
            </a:r>
            <a:r>
              <a:rPr lang="it-IT" sz="1400" dirty="0" err="1"/>
              <a:t>greedy</a:t>
            </a:r>
            <a:r>
              <a:rPr lang="it-IT" sz="1400" dirty="0"/>
              <a:t> sulla nuova lista di target.</a:t>
            </a:r>
          </a:p>
          <a:p>
            <a:pPr>
              <a:buSzPct val="150000"/>
              <a:buFont typeface="Arial" panose="020B0604020202020204" pitchFamily="34" charset="0"/>
              <a:buChar char="•"/>
            </a:pPr>
            <a:r>
              <a:rPr lang="it-IT" sz="1400" dirty="0"/>
              <a:t>La </a:t>
            </a:r>
            <a:r>
              <a:rPr lang="it-IT" sz="1400" b="1" dirty="0"/>
              <a:t>condizione di terminazione </a:t>
            </a:r>
            <a:r>
              <a:rPr lang="it-IT" sz="1400" dirty="0"/>
              <a:t>dell’euristica può essere soddisfatta quando: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400" dirty="0"/>
              <a:t>Non ci sono più target per i quali non sono guadagnati punti.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400" dirty="0"/>
              <a:t>Si raggiunge il numero massimo di iterazioni peggiorative consecutive.</a:t>
            </a:r>
          </a:p>
          <a:p>
            <a:pPr>
              <a:buSzPct val="150000"/>
              <a:buFont typeface="Arial" panose="020B0604020202020204" pitchFamily="34" charset="0"/>
              <a:buChar char="•"/>
            </a:pPr>
            <a:r>
              <a:rPr lang="it-IT" sz="1400" dirty="0"/>
              <a:t>La soluzione restituita dall’euristica migliorativa rappresenta la migliore soluzione ottenuta nel corso delle iterazioni.</a:t>
            </a:r>
          </a:p>
        </p:txBody>
      </p:sp>
      <p:pic>
        <p:nvPicPr>
          <p:cNvPr id="8" name="Immagine 7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28593C25-FDE9-4CC9-BB80-73AB217A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9" name="Google Shape;144;p29">
            <a:extLst>
              <a:ext uri="{FF2B5EF4-FFF2-40B4-BE49-F238E27FC236}">
                <a16:creationId xmlns:a16="http://schemas.microsoft.com/office/drawing/2014/main" id="{F1938ACD-ECE1-44DF-B912-4E30755474EF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  <p:sp>
        <p:nvSpPr>
          <p:cNvPr id="10" name="Google Shape;175;p31">
            <a:extLst>
              <a:ext uri="{FF2B5EF4-FFF2-40B4-BE49-F238E27FC236}">
                <a16:creationId xmlns:a16="http://schemas.microsoft.com/office/drawing/2014/main" id="{7CDBA78E-F4F1-41CB-8CA2-9381AFB8EB6D}"/>
              </a:ext>
            </a:extLst>
          </p:cNvPr>
          <p:cNvSpPr txBox="1">
            <a:spLocks/>
          </p:cNvSpPr>
          <p:nvPr/>
        </p:nvSpPr>
        <p:spPr>
          <a:xfrm flipH="1">
            <a:off x="160388" y="743621"/>
            <a:ext cx="5097411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800"/>
              <a:t>Euristica migliorativa</a:t>
            </a:r>
          </a:p>
        </p:txBody>
      </p:sp>
      <p:cxnSp>
        <p:nvCxnSpPr>
          <p:cNvPr id="11" name="Google Shape;177;p31">
            <a:extLst>
              <a:ext uri="{FF2B5EF4-FFF2-40B4-BE49-F238E27FC236}">
                <a16:creationId xmlns:a16="http://schemas.microsoft.com/office/drawing/2014/main" id="{90391C08-CA77-49F9-9840-B8A55F0AC82A}"/>
              </a:ext>
            </a:extLst>
          </p:cNvPr>
          <p:cNvCxnSpPr/>
          <p:nvPr/>
        </p:nvCxnSpPr>
        <p:spPr>
          <a:xfrm>
            <a:off x="0" y="1588691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579669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Google Shape;143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80104" y="1215990"/>
                <a:ext cx="5542090" cy="347766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La soluzione restituita dall’euristica </a:t>
                </a:r>
                <a:r>
                  <a:rPr lang="it-IT" sz="1400" dirty="0" err="1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greedy</a:t>
                </a: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consiste in un insieme di sequenze di esecuzione, ognuna associata ad un server.</a:t>
                </a:r>
              </a:p>
              <a:p>
                <a:pPr marL="285750" indent="-285750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A partire dalle sequenze di esecuzione, viene costruito un grafo diretto aciclico, detto </a:t>
                </a:r>
                <a:r>
                  <a:rPr lang="it-IT" sz="1400" b="1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grafo di esecuzione.</a:t>
                </a:r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0"/>
                  </a:spcBef>
                </a:pP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I nodi del grafo rappresentano i file assegnati a ciascun server.</a:t>
                </a:r>
              </a:p>
              <a:p>
                <a:pPr marL="742950" lvl="1" indent="-285750">
                  <a:spcBef>
                    <a:spcPts val="0"/>
                  </a:spcBef>
                </a:pP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Viene tracciato un arco che collega ogni file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it-IT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della sequenza di un server al file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successivo della stessa sequenza.</a:t>
                </a:r>
              </a:p>
              <a:p>
                <a:pPr marL="1200150" lvl="2" indent="-28575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Viene attribuito all’arco un peso pari al tempo di compilazione del file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.</a:t>
                </a:r>
              </a:p>
              <a:p>
                <a:pPr marL="742950" lvl="1" indent="-285750">
                  <a:spcBef>
                    <a:spcPts val="0"/>
                  </a:spcBef>
                </a:pP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Viene tracciato un arco che collega ogni file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di una sequenza ai file da cui dipende appartenenti ad una sequenza differente.</a:t>
                </a:r>
              </a:p>
              <a:p>
                <a:pPr marL="1200150" lvl="2" indent="-285750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Viene attribuito all’arco un peso pari al tempo di compilazione più il tempo di replicazione del file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it-IT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3" name="Google Shape;143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0104" y="1215990"/>
                <a:ext cx="5542090" cy="3477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FE66DFC4-9303-415A-89DA-60745853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17" name="Google Shape;144;p29">
            <a:extLst>
              <a:ext uri="{FF2B5EF4-FFF2-40B4-BE49-F238E27FC236}">
                <a16:creationId xmlns:a16="http://schemas.microsoft.com/office/drawing/2014/main" id="{B599A8DD-FB74-47D9-93BD-FA3BACC6DA0C}"/>
              </a:ext>
            </a:extLst>
          </p:cNvPr>
          <p:cNvSpPr txBox="1">
            <a:spLocks/>
          </p:cNvSpPr>
          <p:nvPr/>
        </p:nvSpPr>
        <p:spPr>
          <a:xfrm>
            <a:off x="1964848" y="625847"/>
            <a:ext cx="5214300" cy="5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800"/>
              <a:t>Valutazione di una soluzione</a:t>
            </a:r>
          </a:p>
        </p:txBody>
      </p:sp>
      <p:sp>
        <p:nvSpPr>
          <p:cNvPr id="19" name="Google Shape;144;p29">
            <a:extLst>
              <a:ext uri="{FF2B5EF4-FFF2-40B4-BE49-F238E27FC236}">
                <a16:creationId xmlns:a16="http://schemas.microsoft.com/office/drawing/2014/main" id="{18A31B5B-4BFE-4B83-81A6-076E54ABF607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  <p:pic>
        <p:nvPicPr>
          <p:cNvPr id="8" name="Immagine 7" descr="Immagine che contiene nero, orologio&#10;&#10;Descrizione generata automaticamente">
            <a:extLst>
              <a:ext uri="{FF2B5EF4-FFF2-40B4-BE49-F238E27FC236}">
                <a16:creationId xmlns:a16="http://schemas.microsoft.com/office/drawing/2014/main" id="{53D30581-D1FD-4AFD-9EF6-3364BC232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401" y="1212900"/>
            <a:ext cx="2067495" cy="36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321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Google Shape;143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80104" y="1215990"/>
                <a:ext cx="5434934" cy="347766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Per determinare il tempo di inizio compilazione di ogni file vengono aggiunti due </a:t>
                </a:r>
                <a:r>
                  <a:rPr lang="it-IT" sz="1400" b="1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nodi fittizi </a:t>
                </a: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sorgente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e destinazione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Per ogni nodo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privo di archi entranti, viene tracciato un arco da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ad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, avente peso pari a zero.</a:t>
                </a:r>
              </a:p>
              <a:p>
                <a:pPr marL="742950" lvl="1" indent="-285750">
                  <a:spcBef>
                    <a:spcPts val="0"/>
                  </a:spcBef>
                </a:pP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Per ogni nodo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privo di archi uscenti, viene tracciato un arco da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, avente peso pari al tempo di compilazione del file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Viene quindi calcolato il </a:t>
                </a:r>
                <a:r>
                  <a:rPr lang="it-IT" sz="1400" b="1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cammino di costo massimo </a:t>
                </a: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da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ad ogni nodo del grafo, utilizzando l’algoritmo di </a:t>
                </a:r>
                <a:r>
                  <a:rPr lang="it-IT" sz="1400" dirty="0" err="1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Bellman</a:t>
                </a: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-Ford, sostituendo al peso degli archi lo stesso valore ma di segno negativo.</a:t>
                </a:r>
              </a:p>
              <a:p>
                <a:pPr marL="742950" lvl="1" indent="-285750">
                  <a:spcBef>
                    <a:spcPts val="0"/>
                  </a:spcBef>
                </a:pPr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Il tempo di inizio compilazione di un file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 è dato dal costo del cammino massimo per raggiungere il nodo </a:t>
                </a:r>
                <a14:m>
                  <m:oMath xmlns:m="http://schemas.openxmlformats.org/officeDocument/2006/math">
                    <m:r>
                      <a:rPr lang="it-IT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 Condensed Light" panose="020B0604020202020204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Sulla base dei tempi ottenuti viene calcolato lo score della soluzione.</a:t>
                </a:r>
              </a:p>
              <a:p>
                <a:pPr marL="285750" indent="-285750"/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3" name="Google Shape;143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0104" y="1215990"/>
                <a:ext cx="5434934" cy="3477667"/>
              </a:xfrm>
              <a:prstGeom prst="rect">
                <a:avLst/>
              </a:prstGeom>
              <a:blipFill>
                <a:blip r:embed="rId3"/>
                <a:stretch>
                  <a:fillRect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FE66DFC4-9303-415A-89DA-60745853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17" name="Google Shape;144;p29">
            <a:extLst>
              <a:ext uri="{FF2B5EF4-FFF2-40B4-BE49-F238E27FC236}">
                <a16:creationId xmlns:a16="http://schemas.microsoft.com/office/drawing/2014/main" id="{B599A8DD-FB74-47D9-93BD-FA3BACC6DA0C}"/>
              </a:ext>
            </a:extLst>
          </p:cNvPr>
          <p:cNvSpPr txBox="1">
            <a:spLocks/>
          </p:cNvSpPr>
          <p:nvPr/>
        </p:nvSpPr>
        <p:spPr>
          <a:xfrm>
            <a:off x="1964848" y="625847"/>
            <a:ext cx="5214300" cy="5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800"/>
              <a:t>Valutazione di una soluzione</a:t>
            </a:r>
          </a:p>
        </p:txBody>
      </p:sp>
      <p:sp>
        <p:nvSpPr>
          <p:cNvPr id="19" name="Google Shape;144;p29">
            <a:extLst>
              <a:ext uri="{FF2B5EF4-FFF2-40B4-BE49-F238E27FC236}">
                <a16:creationId xmlns:a16="http://schemas.microsoft.com/office/drawing/2014/main" id="{18A31B5B-4BFE-4B83-81A6-076E54ABF607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  <p:pic>
        <p:nvPicPr>
          <p:cNvPr id="3" name="Immagine 2" descr="Immagine che contiene nero, fotografia, rosso, bianco&#10;&#10;Descrizione generata automaticamente">
            <a:extLst>
              <a:ext uri="{FF2B5EF4-FFF2-40B4-BE49-F238E27FC236}">
                <a16:creationId xmlns:a16="http://schemas.microsoft.com/office/drawing/2014/main" id="{890974C1-25FA-46D1-BDF7-8D4007B1E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496" y="1215990"/>
            <a:ext cx="2066400" cy="36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237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ctrTitle"/>
          </p:nvPr>
        </p:nvSpPr>
        <p:spPr>
          <a:xfrm>
            <a:off x="2178891" y="752023"/>
            <a:ext cx="4786218" cy="51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/>
              <a:t>Euristica migliorativa</a:t>
            </a:r>
          </a:p>
        </p:txBody>
      </p:sp>
      <p:sp>
        <p:nvSpPr>
          <p:cNvPr id="326" name="Google Shape;326;p40"/>
          <p:cNvSpPr txBox="1">
            <a:spLocks noGrp="1"/>
          </p:cNvSpPr>
          <p:nvPr>
            <p:ph type="ctrTitle" idx="5"/>
          </p:nvPr>
        </p:nvSpPr>
        <p:spPr>
          <a:xfrm>
            <a:off x="2483988" y="139368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subTitle" idx="6"/>
          </p:nvPr>
        </p:nvSpPr>
        <p:spPr>
          <a:xfrm>
            <a:off x="2340221" y="1822733"/>
            <a:ext cx="211780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Costruisce il grafo delle dipendenze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ctrTitle" idx="7"/>
          </p:nvPr>
        </p:nvSpPr>
        <p:spPr>
          <a:xfrm>
            <a:off x="5187705" y="13385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subTitle" idx="8"/>
          </p:nvPr>
        </p:nvSpPr>
        <p:spPr>
          <a:xfrm>
            <a:off x="5019052" y="1713183"/>
            <a:ext cx="211780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it-IT" sz="1400" dirty="0"/>
              <a:t>Richiama l’euristica </a:t>
            </a:r>
            <a:r>
              <a:rPr lang="it-IT" sz="1400" dirty="0" err="1"/>
              <a:t>greedy</a:t>
            </a:r>
            <a:r>
              <a:rPr lang="it-IT" sz="1400" dirty="0"/>
              <a:t> specificando la tecnica più adatta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40"/>
          <p:cNvSpPr txBox="1">
            <a:spLocks noGrp="1"/>
          </p:cNvSpPr>
          <p:nvPr>
            <p:ph type="ctrTitle" idx="9"/>
          </p:nvPr>
        </p:nvSpPr>
        <p:spPr>
          <a:xfrm>
            <a:off x="5868866" y="2990588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subTitle" idx="13"/>
          </p:nvPr>
        </p:nvSpPr>
        <p:spPr>
          <a:xfrm>
            <a:off x="5491961" y="3364529"/>
            <a:ext cx="2534307" cy="711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Costruisce il grafo di esecuzione e calcola i tempi di inizio compilazione</a:t>
            </a:r>
            <a:endParaRPr sz="1400"/>
          </a:p>
        </p:txBody>
      </p:sp>
      <p:sp>
        <p:nvSpPr>
          <p:cNvPr id="63" name="Google Shape;330;p40">
            <a:extLst>
              <a:ext uri="{FF2B5EF4-FFF2-40B4-BE49-F238E27FC236}">
                <a16:creationId xmlns:a16="http://schemas.microsoft.com/office/drawing/2014/main" id="{A5CBE2DF-99BD-3F4C-9BF0-D692314B2B71}"/>
              </a:ext>
            </a:extLst>
          </p:cNvPr>
          <p:cNvSpPr txBox="1">
            <a:spLocks/>
          </p:cNvSpPr>
          <p:nvPr/>
        </p:nvSpPr>
        <p:spPr>
          <a:xfrm>
            <a:off x="3725498" y="399611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"/>
              <a:t>4</a:t>
            </a:r>
          </a:p>
        </p:txBody>
      </p:sp>
      <p:sp>
        <p:nvSpPr>
          <p:cNvPr id="64" name="Google Shape;331;p40">
            <a:extLst>
              <a:ext uri="{FF2B5EF4-FFF2-40B4-BE49-F238E27FC236}">
                <a16:creationId xmlns:a16="http://schemas.microsoft.com/office/drawing/2014/main" id="{143CC46E-64E0-E143-892F-E419B38218E8}"/>
              </a:ext>
            </a:extLst>
          </p:cNvPr>
          <p:cNvSpPr txBox="1">
            <a:spLocks/>
          </p:cNvSpPr>
          <p:nvPr/>
        </p:nvSpPr>
        <p:spPr>
          <a:xfrm>
            <a:off x="3638725" y="4352684"/>
            <a:ext cx="1954044" cy="57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it-IT" sz="1400"/>
              <a:t>Calcola lo score della soluzione corrente  </a:t>
            </a:r>
          </a:p>
        </p:txBody>
      </p:sp>
      <p:pic>
        <p:nvPicPr>
          <p:cNvPr id="18" name="Immagine 17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96A9C806-BE9F-45CE-ADA2-28FEBB5A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19" name="Google Shape;144;p29">
            <a:extLst>
              <a:ext uri="{FF2B5EF4-FFF2-40B4-BE49-F238E27FC236}">
                <a16:creationId xmlns:a16="http://schemas.microsoft.com/office/drawing/2014/main" id="{91BB54FF-D13A-4BFB-BC3D-C68EEE6D0E85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  <p:grpSp>
        <p:nvGrpSpPr>
          <p:cNvPr id="21" name="Google Shape;698;p55">
            <a:extLst>
              <a:ext uri="{FF2B5EF4-FFF2-40B4-BE49-F238E27FC236}">
                <a16:creationId xmlns:a16="http://schemas.microsoft.com/office/drawing/2014/main" id="{F590D37B-3981-4BF2-A49C-0F1399252DF0}"/>
              </a:ext>
            </a:extLst>
          </p:cNvPr>
          <p:cNvGrpSpPr/>
          <p:nvPr/>
        </p:nvGrpSpPr>
        <p:grpSpPr>
          <a:xfrm>
            <a:off x="3681000" y="2203358"/>
            <a:ext cx="1782000" cy="1756800"/>
            <a:chOff x="4906800" y="1507500"/>
            <a:chExt cx="70350" cy="71075"/>
          </a:xfrm>
        </p:grpSpPr>
        <p:sp>
          <p:nvSpPr>
            <p:cNvPr id="22" name="Google Shape;699;p55">
              <a:extLst>
                <a:ext uri="{FF2B5EF4-FFF2-40B4-BE49-F238E27FC236}">
                  <a16:creationId xmlns:a16="http://schemas.microsoft.com/office/drawing/2014/main" id="{438CAB78-1D49-485B-BC16-9F989DC0D7A8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00;p55">
              <a:extLst>
                <a:ext uri="{FF2B5EF4-FFF2-40B4-BE49-F238E27FC236}">
                  <a16:creationId xmlns:a16="http://schemas.microsoft.com/office/drawing/2014/main" id="{0A65A95B-C5A3-4646-A33F-C3B256A01BE0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01;p55">
              <a:extLst>
                <a:ext uri="{FF2B5EF4-FFF2-40B4-BE49-F238E27FC236}">
                  <a16:creationId xmlns:a16="http://schemas.microsoft.com/office/drawing/2014/main" id="{305BD769-D990-4739-80E9-CA9210189615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02;p55">
              <a:extLst>
                <a:ext uri="{FF2B5EF4-FFF2-40B4-BE49-F238E27FC236}">
                  <a16:creationId xmlns:a16="http://schemas.microsoft.com/office/drawing/2014/main" id="{CAEF115C-6184-43BC-8A49-8FB275612690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3;p55">
              <a:extLst>
                <a:ext uri="{FF2B5EF4-FFF2-40B4-BE49-F238E27FC236}">
                  <a16:creationId xmlns:a16="http://schemas.microsoft.com/office/drawing/2014/main" id="{52664CF8-A1F2-410F-9312-C774D1A1C692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330;p40">
            <a:extLst>
              <a:ext uri="{FF2B5EF4-FFF2-40B4-BE49-F238E27FC236}">
                <a16:creationId xmlns:a16="http://schemas.microsoft.com/office/drawing/2014/main" id="{F045724E-7428-4440-8C74-0E1A175CECB8}"/>
              </a:ext>
            </a:extLst>
          </p:cNvPr>
          <p:cNvSpPr txBox="1">
            <a:spLocks/>
          </p:cNvSpPr>
          <p:nvPr/>
        </p:nvSpPr>
        <p:spPr>
          <a:xfrm>
            <a:off x="1779838" y="2990588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" dirty="0"/>
              <a:t>5</a:t>
            </a:r>
          </a:p>
        </p:txBody>
      </p:sp>
      <p:sp>
        <p:nvSpPr>
          <p:cNvPr id="28" name="Google Shape;331;p40">
            <a:extLst>
              <a:ext uri="{FF2B5EF4-FFF2-40B4-BE49-F238E27FC236}">
                <a16:creationId xmlns:a16="http://schemas.microsoft.com/office/drawing/2014/main" id="{25A36775-3C89-4ABF-AA1D-4AFB68CC09E8}"/>
              </a:ext>
            </a:extLst>
          </p:cNvPr>
          <p:cNvSpPr txBox="1">
            <a:spLocks/>
          </p:cNvSpPr>
          <p:nvPr/>
        </p:nvSpPr>
        <p:spPr>
          <a:xfrm>
            <a:off x="1693065" y="3347160"/>
            <a:ext cx="1954044" cy="57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it-IT" sz="1400"/>
              <a:t>Elimina dal grafo delle dipendenza il primo target per cui lo score è nullo</a:t>
            </a:r>
          </a:p>
        </p:txBody>
      </p:sp>
    </p:spTree>
    <p:extLst>
      <p:ext uri="{BB962C8B-B14F-4D97-AF65-F5344CB8AC3E}">
        <p14:creationId xmlns:p14="http://schemas.microsoft.com/office/powerpoint/2010/main" val="25955713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27" grpId="0" build="p"/>
      <p:bldP spid="328" grpId="0"/>
      <p:bldP spid="329" grpId="0" build="p"/>
      <p:bldP spid="330" grpId="0"/>
      <p:bldP spid="331" grpId="0" build="p"/>
      <p:bldP spid="63" grpId="0"/>
      <p:bldP spid="64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Score ottenuti</a:t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5785498" y="1166172"/>
            <a:ext cx="2931536" cy="100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 fianco è riportato l’istogramma contenente lo score ottenuto dall’algoritmo per ogni istanza di prova per il problema. </a:t>
            </a:r>
          </a:p>
        </p:txBody>
      </p:sp>
      <p:cxnSp>
        <p:nvCxnSpPr>
          <p:cNvPr id="236" name="Google Shape;236;p36"/>
          <p:cNvCxnSpPr>
            <a:cxnSpLocks/>
          </p:cNvCxnSpPr>
          <p:nvPr/>
        </p:nvCxnSpPr>
        <p:spPr>
          <a:xfrm>
            <a:off x="5550224" y="2268106"/>
            <a:ext cx="32342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6"/>
          <p:cNvSpPr/>
          <p:nvPr/>
        </p:nvSpPr>
        <p:spPr>
          <a:xfrm>
            <a:off x="426966" y="1077462"/>
            <a:ext cx="5124856" cy="339868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245925-CCC1-EF4C-BC7C-AD05DAC96A2B}"/>
              </a:ext>
            </a:extLst>
          </p:cNvPr>
          <p:cNvSpPr txBox="1"/>
          <p:nvPr/>
        </p:nvSpPr>
        <p:spPr>
          <a:xfrm>
            <a:off x="4955059" y="48562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C3F6C8C4-6D8D-D944-8F28-EA9F07C3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443052"/>
              </p:ext>
            </p:extLst>
          </p:nvPr>
        </p:nvGraphicFramePr>
        <p:xfrm>
          <a:off x="662240" y="1189553"/>
          <a:ext cx="4887984" cy="317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9" name="Immagine 18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03A96D9C-3C8B-4F47-A0FD-714033BF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20" name="Google Shape;144;p29">
            <a:extLst>
              <a:ext uri="{FF2B5EF4-FFF2-40B4-BE49-F238E27FC236}">
                <a16:creationId xmlns:a16="http://schemas.microsoft.com/office/drawing/2014/main" id="{6594F5C8-49FF-5140-B457-52F2E3926EF0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7" grpId="0" animBg="1"/>
      <p:bldGraphic spid="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99;p51">
            <a:extLst>
              <a:ext uri="{FF2B5EF4-FFF2-40B4-BE49-F238E27FC236}">
                <a16:creationId xmlns:a16="http://schemas.microsoft.com/office/drawing/2014/main" id="{B3395EC4-EC37-2A48-BB83-1E2B0ECF602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974150" y="2159645"/>
            <a:ext cx="5195700" cy="5901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</a:t>
            </a:r>
            <a:endParaRPr dirty="0"/>
          </a:p>
        </p:txBody>
      </p:sp>
      <p:pic>
        <p:nvPicPr>
          <p:cNvPr id="13" name="Immagine 12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CDD0E69F-AAC8-1147-84A0-97AEA52F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14" name="Google Shape;144;p29">
            <a:extLst>
              <a:ext uri="{FF2B5EF4-FFF2-40B4-BE49-F238E27FC236}">
                <a16:creationId xmlns:a16="http://schemas.microsoft.com/office/drawing/2014/main" id="{F45CCE3B-310C-BA48-8B05-078A0B7BC4CE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  <p:pic>
        <p:nvPicPr>
          <p:cNvPr id="15" name="Immagine 14" descr="Immagine che contiene cibo&#10;&#10;Descrizione generata automaticamente">
            <a:extLst>
              <a:ext uri="{FF2B5EF4-FFF2-40B4-BE49-F238E27FC236}">
                <a16:creationId xmlns:a16="http://schemas.microsoft.com/office/drawing/2014/main" id="{4AF4C2C5-80FC-4846-AD2A-06B3097B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804" y="218078"/>
            <a:ext cx="2342385" cy="157428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1749914" y="1415850"/>
            <a:ext cx="6022181" cy="2453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it-IT" sz="14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Google possiede una </a:t>
            </a:r>
            <a:r>
              <a:rPr lang="it-IT" sz="1400" i="1" dirty="0" err="1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codebase</a:t>
            </a:r>
            <a:r>
              <a:rPr lang="it-IT" sz="14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 contenente numerosi file sorgente. A partire da essi vengono prodotti file compilati, alcuni dei quali sono necessari per produrne di nuovi. Dato l’enorme numero di file, si vuole distribuire la loro compilazione su server differenti. </a:t>
            </a:r>
          </a:p>
          <a:p>
            <a:pPr marL="0" indent="0" algn="just">
              <a:buNone/>
            </a:pPr>
            <a:endParaRPr lang="it-IT" sz="1400" dirty="0">
              <a:solidFill>
                <a:schemeClr val="tx1"/>
              </a:solidFill>
              <a:latin typeface="Roboto Condensed Light" panose="020B0604020202020204" charset="0"/>
              <a:ea typeface="Roboto Condensed Light" panose="020B060402020202020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it-IT" sz="1400" b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Task: </a:t>
            </a:r>
            <a:r>
              <a:rPr lang="it-IT" sz="14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dati una serie di file, una descrizione delle dipendenze esistenti tra loro, un numero di server e un insieme di deadline da rispettare per alcuni file </a:t>
            </a:r>
            <a:r>
              <a:rPr lang="it-IT" sz="1400" i="1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target</a:t>
            </a:r>
            <a:r>
              <a:rPr lang="it-IT" sz="14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Arial" panose="020B0604020202020204" pitchFamily="34" charset="0"/>
              </a:rPr>
              <a:t>, si devono definire i passi di compilazione sui diversi server al fine di massimizzare lo score relativo ai file target.</a:t>
            </a:r>
            <a:endParaRPr lang="it-IT" sz="1400" dirty="0">
              <a:solidFill>
                <a:schemeClr val="dk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grpSp>
        <p:nvGrpSpPr>
          <p:cNvPr id="55" name="Google Shape;4665;p58">
            <a:extLst>
              <a:ext uri="{FF2B5EF4-FFF2-40B4-BE49-F238E27FC236}">
                <a16:creationId xmlns:a16="http://schemas.microsoft.com/office/drawing/2014/main" id="{470BFCF5-CF13-6545-B872-DD7AB29D0F30}"/>
              </a:ext>
            </a:extLst>
          </p:cNvPr>
          <p:cNvGrpSpPr/>
          <p:nvPr/>
        </p:nvGrpSpPr>
        <p:grpSpPr>
          <a:xfrm>
            <a:off x="1258265" y="2669181"/>
            <a:ext cx="352639" cy="350164"/>
            <a:chOff x="-63250675" y="3744075"/>
            <a:chExt cx="320350" cy="318100"/>
          </a:xfrm>
        </p:grpSpPr>
        <p:sp>
          <p:nvSpPr>
            <p:cNvPr id="56" name="Google Shape;4666;p58">
              <a:extLst>
                <a:ext uri="{FF2B5EF4-FFF2-40B4-BE49-F238E27FC236}">
                  <a16:creationId xmlns:a16="http://schemas.microsoft.com/office/drawing/2014/main" id="{A3BB89F3-B917-6C41-B31F-4B2AD2909C0D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67;p58">
              <a:extLst>
                <a:ext uri="{FF2B5EF4-FFF2-40B4-BE49-F238E27FC236}">
                  <a16:creationId xmlns:a16="http://schemas.microsoft.com/office/drawing/2014/main" id="{509D2182-20D9-7F4F-9306-8911795AEABB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68;p58">
              <a:extLst>
                <a:ext uri="{FF2B5EF4-FFF2-40B4-BE49-F238E27FC236}">
                  <a16:creationId xmlns:a16="http://schemas.microsoft.com/office/drawing/2014/main" id="{FCF1606F-399B-6848-8F81-668DE484ADFB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60" name="Google Shape;6622;p62">
            <a:extLst>
              <a:ext uri="{FF2B5EF4-FFF2-40B4-BE49-F238E27FC236}">
                <a16:creationId xmlns:a16="http://schemas.microsoft.com/office/drawing/2014/main" id="{52001F00-5A36-8348-87A1-BAC97931A420}"/>
              </a:ext>
            </a:extLst>
          </p:cNvPr>
          <p:cNvSpPr/>
          <p:nvPr/>
        </p:nvSpPr>
        <p:spPr>
          <a:xfrm>
            <a:off x="1276873" y="1480696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9C469B6F-752B-46F9-8B48-877FDE2C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13" name="Google Shape;144;p29">
            <a:extLst>
              <a:ext uri="{FF2B5EF4-FFF2-40B4-BE49-F238E27FC236}">
                <a16:creationId xmlns:a16="http://schemas.microsoft.com/office/drawing/2014/main" id="{0222F88F-3B7F-46CC-B81A-200D28BF28FB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 dirty="0"/>
              <a:t>«Compiling Google» Final Round 2019</a:t>
            </a:r>
          </a:p>
        </p:txBody>
      </p:sp>
      <p:sp>
        <p:nvSpPr>
          <p:cNvPr id="14" name="Google Shape;144;p29">
            <a:extLst>
              <a:ext uri="{FF2B5EF4-FFF2-40B4-BE49-F238E27FC236}">
                <a16:creationId xmlns:a16="http://schemas.microsoft.com/office/drawing/2014/main" id="{805EC542-41D3-40B4-B375-53685DC427A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760668"/>
            <a:ext cx="5214300" cy="520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Descrizione del problema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uiExpand="1" build="p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/>
          <p:nvPr/>
        </p:nvSpPr>
        <p:spPr>
          <a:xfrm>
            <a:off x="6209100" y="1137760"/>
            <a:ext cx="1486200" cy="99105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6156830" y="1307100"/>
            <a:ext cx="1610517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TEMPO DI COMPILAZIONE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6307950" y="135538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3750458" y="2724409"/>
            <a:ext cx="1754470" cy="781332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1572618" y="1137759"/>
            <a:ext cx="1486200" cy="96979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3"/>
          <p:cNvSpPr txBox="1"/>
          <p:nvPr/>
        </p:nvSpPr>
        <p:spPr>
          <a:xfrm>
            <a:off x="3882188" y="273377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FILE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3750458" y="2957026"/>
            <a:ext cx="1754470" cy="46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Ogni file è identificato da una stringa alfanumerica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1628118" y="129509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TEMPO DI REPLICAZIONE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" name="Google Shape;199;p33">
            <a:extLst>
              <a:ext uri="{FF2B5EF4-FFF2-40B4-BE49-F238E27FC236}">
                <a16:creationId xmlns:a16="http://schemas.microsoft.com/office/drawing/2014/main" id="{23A616A3-84C0-0840-BD68-CDFCD76D3D95}"/>
              </a:ext>
            </a:extLst>
          </p:cNvPr>
          <p:cNvSpPr/>
          <p:nvPr/>
        </p:nvSpPr>
        <p:spPr>
          <a:xfrm>
            <a:off x="3750458" y="4202345"/>
            <a:ext cx="1754470" cy="402066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7;p33">
            <a:extLst>
              <a:ext uri="{FF2B5EF4-FFF2-40B4-BE49-F238E27FC236}">
                <a16:creationId xmlns:a16="http://schemas.microsoft.com/office/drawing/2014/main" id="{56293374-4288-9C4A-B481-0EF8D810B0AC}"/>
              </a:ext>
            </a:extLst>
          </p:cNvPr>
          <p:cNvSpPr txBox="1"/>
          <p:nvPr/>
        </p:nvSpPr>
        <p:spPr>
          <a:xfrm>
            <a:off x="3923520" y="4283327"/>
            <a:ext cx="1430700" cy="32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FILE TARGET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" name="Google Shape;200;p33">
            <a:extLst>
              <a:ext uri="{FF2B5EF4-FFF2-40B4-BE49-F238E27FC236}">
                <a16:creationId xmlns:a16="http://schemas.microsoft.com/office/drawing/2014/main" id="{94DC94FC-36BC-CF41-9E6A-09CC582CE660}"/>
              </a:ext>
            </a:extLst>
          </p:cNvPr>
          <p:cNvSpPr/>
          <p:nvPr/>
        </p:nvSpPr>
        <p:spPr>
          <a:xfrm>
            <a:off x="3882188" y="1139360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9;p33">
            <a:extLst>
              <a:ext uri="{FF2B5EF4-FFF2-40B4-BE49-F238E27FC236}">
                <a16:creationId xmlns:a16="http://schemas.microsoft.com/office/drawing/2014/main" id="{12323375-E14A-514E-A588-C4BB77E99290}"/>
              </a:ext>
            </a:extLst>
          </p:cNvPr>
          <p:cNvSpPr txBox="1"/>
          <p:nvPr/>
        </p:nvSpPr>
        <p:spPr>
          <a:xfrm>
            <a:off x="3882188" y="130870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</a:t>
            </a: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ISTA DI DIPENDENZE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" name="Google Shape;210;p33">
            <a:extLst>
              <a:ext uri="{FF2B5EF4-FFF2-40B4-BE49-F238E27FC236}">
                <a16:creationId xmlns:a16="http://schemas.microsoft.com/office/drawing/2014/main" id="{DA307439-B9A7-9A48-8E6A-B560C37003C6}"/>
              </a:ext>
            </a:extLst>
          </p:cNvPr>
          <p:cNvSpPr txBox="1"/>
          <p:nvPr/>
        </p:nvSpPr>
        <p:spPr>
          <a:xfrm>
            <a:off x="3993842" y="138056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" name="Google Shape;210;p33">
            <a:extLst>
              <a:ext uri="{FF2B5EF4-FFF2-40B4-BE49-F238E27FC236}">
                <a16:creationId xmlns:a16="http://schemas.microsoft.com/office/drawing/2014/main" id="{26B9E786-4686-0642-A940-CFD1285FF768}"/>
              </a:ext>
            </a:extLst>
          </p:cNvPr>
          <p:cNvSpPr txBox="1"/>
          <p:nvPr/>
        </p:nvSpPr>
        <p:spPr>
          <a:xfrm>
            <a:off x="1714491" y="404807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" name="Google Shape;210;p33">
            <a:extLst>
              <a:ext uri="{FF2B5EF4-FFF2-40B4-BE49-F238E27FC236}">
                <a16:creationId xmlns:a16="http://schemas.microsoft.com/office/drawing/2014/main" id="{6E714FDB-CB87-F142-8B00-EBB6C40B7230}"/>
              </a:ext>
            </a:extLst>
          </p:cNvPr>
          <p:cNvSpPr txBox="1"/>
          <p:nvPr/>
        </p:nvSpPr>
        <p:spPr>
          <a:xfrm>
            <a:off x="1671098" y="1524780"/>
            <a:ext cx="1288500" cy="56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Tempo necessario per rendere disponibile un file sugli altri server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" name="Google Shape;210;p33">
            <a:extLst>
              <a:ext uri="{FF2B5EF4-FFF2-40B4-BE49-F238E27FC236}">
                <a16:creationId xmlns:a16="http://schemas.microsoft.com/office/drawing/2014/main" id="{05E9675F-3086-F245-8C40-C960E7906EEF}"/>
              </a:ext>
            </a:extLst>
          </p:cNvPr>
          <p:cNvSpPr txBox="1"/>
          <p:nvPr/>
        </p:nvSpPr>
        <p:spPr>
          <a:xfrm>
            <a:off x="6307950" y="1558490"/>
            <a:ext cx="1288500" cy="48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Tempo necessario per compilare un file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" name="Google Shape;210;p33">
            <a:extLst>
              <a:ext uri="{FF2B5EF4-FFF2-40B4-BE49-F238E27FC236}">
                <a16:creationId xmlns:a16="http://schemas.microsoft.com/office/drawing/2014/main" id="{355485AE-A7E3-6249-B655-29DD673ECDA7}"/>
              </a:ext>
            </a:extLst>
          </p:cNvPr>
          <p:cNvSpPr txBox="1"/>
          <p:nvPr/>
        </p:nvSpPr>
        <p:spPr>
          <a:xfrm>
            <a:off x="3885896" y="1536120"/>
            <a:ext cx="1533809" cy="4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Lista di file di cui  necessita la compilazione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" name="Google Shape;194;p33">
            <a:extLst>
              <a:ext uri="{FF2B5EF4-FFF2-40B4-BE49-F238E27FC236}">
                <a16:creationId xmlns:a16="http://schemas.microsoft.com/office/drawing/2014/main" id="{75C1594E-0045-6847-9B99-FA9D7D98EFDD}"/>
              </a:ext>
            </a:extLst>
          </p:cNvPr>
          <p:cNvSpPr/>
          <p:nvPr/>
        </p:nvSpPr>
        <p:spPr>
          <a:xfrm>
            <a:off x="1572618" y="4014316"/>
            <a:ext cx="1486200" cy="773422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95;p33">
            <a:extLst>
              <a:ext uri="{FF2B5EF4-FFF2-40B4-BE49-F238E27FC236}">
                <a16:creationId xmlns:a16="http://schemas.microsoft.com/office/drawing/2014/main" id="{FA3069F4-E30E-C149-B14B-4261602FD22F}"/>
              </a:ext>
            </a:extLst>
          </p:cNvPr>
          <p:cNvSpPr txBox="1"/>
          <p:nvPr/>
        </p:nvSpPr>
        <p:spPr>
          <a:xfrm>
            <a:off x="1728400" y="3974194"/>
            <a:ext cx="120178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DEADLINE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" name="Google Shape;200;p33">
            <a:extLst>
              <a:ext uri="{FF2B5EF4-FFF2-40B4-BE49-F238E27FC236}">
                <a16:creationId xmlns:a16="http://schemas.microsoft.com/office/drawing/2014/main" id="{C2BAD009-968D-4343-AA53-B9F1A7FB148B}"/>
              </a:ext>
            </a:extLst>
          </p:cNvPr>
          <p:cNvSpPr/>
          <p:nvPr/>
        </p:nvSpPr>
        <p:spPr>
          <a:xfrm>
            <a:off x="6299073" y="4014316"/>
            <a:ext cx="1486200" cy="77342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09;p33">
            <a:extLst>
              <a:ext uri="{FF2B5EF4-FFF2-40B4-BE49-F238E27FC236}">
                <a16:creationId xmlns:a16="http://schemas.microsoft.com/office/drawing/2014/main" id="{F9B713A3-C3AC-114F-8189-D4C3C28CFFAB}"/>
              </a:ext>
            </a:extLst>
          </p:cNvPr>
          <p:cNvSpPr txBox="1"/>
          <p:nvPr/>
        </p:nvSpPr>
        <p:spPr>
          <a:xfrm>
            <a:off x="6299073" y="3966029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SCORE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" name="Google Shape;210;p33">
            <a:extLst>
              <a:ext uri="{FF2B5EF4-FFF2-40B4-BE49-F238E27FC236}">
                <a16:creationId xmlns:a16="http://schemas.microsoft.com/office/drawing/2014/main" id="{28728E75-0356-C640-93CA-BEE34C21B414}"/>
              </a:ext>
            </a:extLst>
          </p:cNvPr>
          <p:cNvSpPr txBox="1"/>
          <p:nvPr/>
        </p:nvSpPr>
        <p:spPr>
          <a:xfrm>
            <a:off x="6410727" y="4037889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" name="Google Shape;210;p33">
            <a:extLst>
              <a:ext uri="{FF2B5EF4-FFF2-40B4-BE49-F238E27FC236}">
                <a16:creationId xmlns:a16="http://schemas.microsoft.com/office/drawing/2014/main" id="{518BDC03-3AFC-DE42-8B2E-6251B6E0CCC9}"/>
              </a:ext>
            </a:extLst>
          </p:cNvPr>
          <p:cNvSpPr txBox="1"/>
          <p:nvPr/>
        </p:nvSpPr>
        <p:spPr>
          <a:xfrm>
            <a:off x="1671468" y="421741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Limite temporale per la compilazione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" name="Google Shape;210;p33">
            <a:extLst>
              <a:ext uri="{FF2B5EF4-FFF2-40B4-BE49-F238E27FC236}">
                <a16:creationId xmlns:a16="http://schemas.microsoft.com/office/drawing/2014/main" id="{73788821-1285-3A4C-AF4C-F18514CAB6E1}"/>
              </a:ext>
            </a:extLst>
          </p:cNvPr>
          <p:cNvSpPr txBox="1"/>
          <p:nvPr/>
        </p:nvSpPr>
        <p:spPr>
          <a:xfrm>
            <a:off x="6391180" y="4196092"/>
            <a:ext cx="1338594" cy="48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Punti guadagnati se il file è compilato entro la deadline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5" name="Connettore 4 14">
            <a:extLst>
              <a:ext uri="{FF2B5EF4-FFF2-40B4-BE49-F238E27FC236}">
                <a16:creationId xmlns:a16="http://schemas.microsoft.com/office/drawing/2014/main" id="{25B8FDA8-7FDD-9942-9E11-06A359C7ED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89741" y="1262562"/>
            <a:ext cx="595599" cy="2324507"/>
          </a:xfrm>
          <a:prstGeom prst="bentConnector3">
            <a:avLst>
              <a:gd name="adj1" fmla="val 512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14048823-FECE-EB48-9E47-C3E206D5A63C}"/>
              </a:ext>
            </a:extLst>
          </p:cNvPr>
          <p:cNvCxnSpPr>
            <a:cxnSpLocks/>
            <a:stCxn id="199" idx="3"/>
            <a:endCxn id="28" idx="1"/>
          </p:cNvCxnSpPr>
          <p:nvPr/>
        </p:nvCxnSpPr>
        <p:spPr>
          <a:xfrm flipH="1" flipV="1">
            <a:off x="4625288" y="2085560"/>
            <a:ext cx="2405" cy="638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AD8EECA5-1671-584E-BC59-F80DC4B625C9}"/>
              </a:ext>
            </a:extLst>
          </p:cNvPr>
          <p:cNvCxnSpPr>
            <a:cxnSpLocks/>
            <a:stCxn id="21" idx="0"/>
            <a:endCxn id="50" idx="2"/>
          </p:cNvCxnSpPr>
          <p:nvPr/>
        </p:nvCxnSpPr>
        <p:spPr>
          <a:xfrm flipV="1">
            <a:off x="5504928" y="4401027"/>
            <a:ext cx="794145" cy="2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A1948693-8011-5140-873D-F209571A7D2C}"/>
              </a:ext>
            </a:extLst>
          </p:cNvPr>
          <p:cNvCxnSpPr>
            <a:cxnSpLocks/>
            <a:stCxn id="21" idx="2"/>
            <a:endCxn id="47" idx="0"/>
          </p:cNvCxnSpPr>
          <p:nvPr/>
        </p:nvCxnSpPr>
        <p:spPr>
          <a:xfrm flipH="1" flipV="1">
            <a:off x="3058818" y="4401027"/>
            <a:ext cx="691640" cy="2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4FA3FB1D-4E02-A74E-9F57-2C9E60889DD6}"/>
              </a:ext>
            </a:extLst>
          </p:cNvPr>
          <p:cNvCxnSpPr>
            <a:cxnSpLocks/>
            <a:stCxn id="21" idx="3"/>
            <a:endCxn id="199" idx="1"/>
          </p:cNvCxnSpPr>
          <p:nvPr/>
        </p:nvCxnSpPr>
        <p:spPr>
          <a:xfrm flipV="1">
            <a:off x="4627693" y="3505741"/>
            <a:ext cx="0" cy="69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4 14">
            <a:extLst>
              <a:ext uri="{FF2B5EF4-FFF2-40B4-BE49-F238E27FC236}">
                <a16:creationId xmlns:a16="http://schemas.microsoft.com/office/drawing/2014/main" id="{F567CC14-7B52-4A03-AEF5-C558ECEE098F}"/>
              </a:ext>
            </a:extLst>
          </p:cNvPr>
          <p:cNvCxnSpPr>
            <a:cxnSpLocks/>
            <a:stCxn id="199" idx="3"/>
            <a:endCxn id="200" idx="1"/>
          </p:cNvCxnSpPr>
          <p:nvPr/>
        </p:nvCxnSpPr>
        <p:spPr>
          <a:xfrm rot="16200000" flipV="1">
            <a:off x="3163279" y="1259994"/>
            <a:ext cx="616854" cy="231197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A91ABF00-3355-419F-884B-5F003DFE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40" name="Google Shape;144;p29">
            <a:extLst>
              <a:ext uri="{FF2B5EF4-FFF2-40B4-BE49-F238E27FC236}">
                <a16:creationId xmlns:a16="http://schemas.microsoft.com/office/drawing/2014/main" id="{59A19272-84F8-4B7B-9042-C38BB81BE57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6830" y="354401"/>
            <a:ext cx="5214300" cy="520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Elementi principali</a:t>
            </a:r>
          </a:p>
        </p:txBody>
      </p:sp>
      <p:sp>
        <p:nvSpPr>
          <p:cNvPr id="42" name="Google Shape;144;p29">
            <a:extLst>
              <a:ext uri="{FF2B5EF4-FFF2-40B4-BE49-F238E27FC236}">
                <a16:creationId xmlns:a16="http://schemas.microsoft.com/office/drawing/2014/main" id="{25975822-7381-44E8-8CE8-BA9AE4E809E9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</p:spTree>
    <p:extLst>
      <p:ext uri="{BB962C8B-B14F-4D97-AF65-F5344CB8AC3E}">
        <p14:creationId xmlns:p14="http://schemas.microsoft.com/office/powerpoint/2010/main" val="2570396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  <p:bldP spid="196" grpId="0"/>
      <p:bldP spid="199" grpId="0" animBg="1"/>
      <p:bldP spid="200" grpId="0" animBg="1"/>
      <p:bldP spid="207" grpId="0"/>
      <p:bldP spid="208" grpId="0"/>
      <p:bldP spid="209" grpId="0"/>
      <p:bldP spid="21" grpId="0" animBg="1"/>
      <p:bldP spid="23" grpId="0"/>
      <p:bldP spid="28" grpId="0" animBg="1"/>
      <p:bldP spid="29" grpId="0"/>
      <p:bldP spid="30" grpId="0"/>
      <p:bldP spid="43" grpId="0"/>
      <p:bldP spid="44" grpId="0"/>
      <p:bldP spid="45" grpId="0"/>
      <p:bldP spid="46" grpId="0"/>
      <p:bldP spid="47" grpId="0" animBg="1"/>
      <p:bldP spid="48" grpId="0"/>
      <p:bldP spid="50" grpId="0" animBg="1"/>
      <p:bldP spid="51" grpId="0"/>
      <p:bldP spid="52" grpId="0"/>
      <p:bldP spid="53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Google Shape;143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560908" y="1162889"/>
                <a:ext cx="6022181" cy="34548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just">
                  <a:buNone/>
                </a:pPr>
                <a:r>
                  <a:rPr lang="it-IT" sz="1400" b="1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Vincoli del problema:</a:t>
                </a:r>
              </a:p>
              <a:p>
                <a:pPr marL="285750" indent="-285750" algn="just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In ogni istante può essere compilato un unico file sorgente su un dato server.</a:t>
                </a:r>
              </a:p>
              <a:p>
                <a:pPr marL="285750" indent="-285750" algn="just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La compilazione di un file su un server può iniziare solo dopo aver compilato tutti i file presenti nella sua lista di dipendenze.</a:t>
                </a:r>
              </a:p>
              <a:p>
                <a:pPr marL="0" indent="0" algn="just">
                  <a:buNone/>
                </a:pPr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lang="it-IT" sz="1400" b="1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Funzione obiettivo:</a:t>
                </a:r>
              </a:p>
              <a:p>
                <a:pPr marL="285750" indent="-285750" algn="just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Nella valutazione della soluzione, sono fondamentali gli attributi di score e deadline.</a:t>
                </a:r>
              </a:p>
              <a:p>
                <a:pPr marL="285750" indent="-285750" algn="just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Se un file target viene compilato entro la relativa deadline, si guadagnano i punti indicati dal suo attributo score.</a:t>
                </a:r>
              </a:p>
              <a:p>
                <a:pPr marL="285750" indent="-285750" algn="just"/>
                <a:r>
                  <a:rPr lang="it-IT" sz="1400" dirty="0">
                    <a:solidFill>
                      <a:schemeClr val="tx1"/>
                    </a:solidFill>
                    <a:latin typeface="Roboto Condensed Light" panose="020B0604020202020204" charset="0"/>
                    <a:ea typeface="Roboto Condensed Light" panose="020B0604020202020204" charset="0"/>
                    <a:cs typeface="Arial" panose="020B0604020202020204" pitchFamily="34" charset="0"/>
                  </a:rPr>
                  <a:t>Se un file viene compilato prima della sua deadline, si guadagnano punti aggiuntivi.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Condensed Light" panose="020B0604020202020204" charset="0"/>
                          <a:cs typeface="Arial" panose="020B0604020202020204" pitchFamily="34" charset="0"/>
                        </a:rPr>
                        <m:t>𝑝𝑜𝑖𝑛𝑡𝑠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Condensed Light" panose="020B060402020202020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Condensed Light" panose="020B0604020202020204" charset="0"/>
                          <a:cs typeface="Arial" panose="020B0604020202020204" pitchFamily="34" charset="0"/>
                        </a:rPr>
                        <m:t>𝑠𝑐𝑜𝑟𝑒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Condensed Light" panose="020B060402020202020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Condensed Light" panose="020B0604020202020204" charset="0"/>
                          <a:cs typeface="Arial" panose="020B0604020202020204" pitchFamily="34" charset="0"/>
                        </a:rPr>
                        <m:t>𝑑𝑒𝑎𝑑𝑙𝑖𝑛𝑒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Condensed Light" panose="020B0604020202020204" charset="0"/>
                          <a:cs typeface="Arial" panose="020B0604020202020204" pitchFamily="34" charset="0"/>
                        </a:rPr>
                        <m:t> −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Condensed Light" panose="020B0604020202020204" charset="0"/>
                          <a:cs typeface="Arial" panose="020B0604020202020204" pitchFamily="34" charset="0"/>
                        </a:rPr>
                        <m:t>𝑡𝑒𝑚𝑝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Condensed Light" panose="020B060402020202020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Condensed Light" panose="020B0604020202020204" charset="0"/>
                              <a:cs typeface="Arial" panose="020B0604020202020204" pitchFamily="34" charset="0"/>
                            </a:rPr>
                            <m:t>𝑜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Condensed Light" panose="020B0604020202020204" charset="0"/>
                              <a:cs typeface="Arial" panose="020B0604020202020204" pitchFamily="34" charset="0"/>
                            </a:rPr>
                            <m:t>𝑓𝑖𝑛𝑒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Condensed Light" panose="020B060402020202020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Condensed Light" panose="020B0604020202020204" charset="0"/>
                              <a:cs typeface="Arial" panose="020B0604020202020204" pitchFamily="34" charset="0"/>
                            </a:rPr>
                            <m:t>𝑐𝑜𝑚𝑝𝑖𝑙𝑎𝑧𝑖𝑜𝑛𝑒</m:t>
                          </m:r>
                        </m:sub>
                      </m:sSub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it-IT" sz="1400" b="1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it-IT" sz="1400" dirty="0">
                  <a:solidFill>
                    <a:schemeClr val="tx1"/>
                  </a:solidFill>
                  <a:latin typeface="Roboto Condensed Light" panose="020B0604020202020204" charset="0"/>
                  <a:ea typeface="Roboto Condensed Light" panose="020B060402020202020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3" name="Google Shape;143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60908" y="1162889"/>
                <a:ext cx="6022181" cy="3454823"/>
              </a:xfrm>
              <a:prstGeom prst="rect">
                <a:avLst/>
              </a:prstGeom>
              <a:blipFill>
                <a:blip r:embed="rId3"/>
                <a:stretch>
                  <a:fillRect l="-304" r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oogle Shape;8165;p66">
            <a:extLst>
              <a:ext uri="{FF2B5EF4-FFF2-40B4-BE49-F238E27FC236}">
                <a16:creationId xmlns:a16="http://schemas.microsoft.com/office/drawing/2014/main" id="{F1C45047-F51F-497A-90A4-864045D1D9EC}"/>
              </a:ext>
            </a:extLst>
          </p:cNvPr>
          <p:cNvGrpSpPr/>
          <p:nvPr/>
        </p:nvGrpSpPr>
        <p:grpSpPr>
          <a:xfrm>
            <a:off x="1157125" y="1221713"/>
            <a:ext cx="318904" cy="302528"/>
            <a:chOff x="-6696925" y="3272575"/>
            <a:chExt cx="307200" cy="291425"/>
          </a:xfrm>
          <a:solidFill>
            <a:schemeClr val="tx1"/>
          </a:solidFill>
        </p:grpSpPr>
        <p:sp>
          <p:nvSpPr>
            <p:cNvPr id="25" name="Google Shape;8166;p66">
              <a:extLst>
                <a:ext uri="{FF2B5EF4-FFF2-40B4-BE49-F238E27FC236}">
                  <a16:creationId xmlns:a16="http://schemas.microsoft.com/office/drawing/2014/main" id="{ED4B88C9-ECE6-4144-9FEA-CC03CC2B2E88}"/>
                </a:ext>
              </a:extLst>
            </p:cNvPr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67;p66">
              <a:extLst>
                <a:ext uri="{FF2B5EF4-FFF2-40B4-BE49-F238E27FC236}">
                  <a16:creationId xmlns:a16="http://schemas.microsoft.com/office/drawing/2014/main" id="{C2A12A36-8B9B-4714-B39D-4E0EEFD10A68}"/>
                </a:ext>
              </a:extLst>
            </p:cNvPr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695;p60">
            <a:extLst>
              <a:ext uri="{FF2B5EF4-FFF2-40B4-BE49-F238E27FC236}">
                <a16:creationId xmlns:a16="http://schemas.microsoft.com/office/drawing/2014/main" id="{F9B40BAA-BB65-4BA0-8151-5B40064909BB}"/>
              </a:ext>
            </a:extLst>
          </p:cNvPr>
          <p:cNvGrpSpPr/>
          <p:nvPr/>
        </p:nvGrpSpPr>
        <p:grpSpPr>
          <a:xfrm>
            <a:off x="1157125" y="2435604"/>
            <a:ext cx="330964" cy="330077"/>
            <a:chOff x="-46779100" y="3938500"/>
            <a:chExt cx="299325" cy="298525"/>
          </a:xfrm>
          <a:solidFill>
            <a:schemeClr val="tx1"/>
          </a:solidFill>
        </p:grpSpPr>
        <p:sp>
          <p:nvSpPr>
            <p:cNvPr id="36" name="Google Shape;5696;p60">
              <a:extLst>
                <a:ext uri="{FF2B5EF4-FFF2-40B4-BE49-F238E27FC236}">
                  <a16:creationId xmlns:a16="http://schemas.microsoft.com/office/drawing/2014/main" id="{7E8B7F41-594E-4735-8EFA-F9BFE80473DC}"/>
                </a:ext>
              </a:extLst>
            </p:cNvPr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97;p60">
              <a:extLst>
                <a:ext uri="{FF2B5EF4-FFF2-40B4-BE49-F238E27FC236}">
                  <a16:creationId xmlns:a16="http://schemas.microsoft.com/office/drawing/2014/main" id="{E8988A6B-C9F1-403F-86D7-507E4312EBE9}"/>
                </a:ext>
              </a:extLst>
            </p:cNvPr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magine 14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FE66DFC4-9303-415A-89DA-60745853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17" name="Google Shape;144;p29">
            <a:extLst>
              <a:ext uri="{FF2B5EF4-FFF2-40B4-BE49-F238E27FC236}">
                <a16:creationId xmlns:a16="http://schemas.microsoft.com/office/drawing/2014/main" id="{B599A8DD-FB74-47D9-93BD-FA3BACC6DA0C}"/>
              </a:ext>
            </a:extLst>
          </p:cNvPr>
          <p:cNvSpPr txBox="1">
            <a:spLocks/>
          </p:cNvSpPr>
          <p:nvPr/>
        </p:nvSpPr>
        <p:spPr>
          <a:xfrm>
            <a:off x="1964848" y="625847"/>
            <a:ext cx="5214300" cy="5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800"/>
              <a:t>Formulazione</a:t>
            </a:r>
          </a:p>
        </p:txBody>
      </p:sp>
      <p:sp>
        <p:nvSpPr>
          <p:cNvPr id="19" name="Google Shape;144;p29">
            <a:extLst>
              <a:ext uri="{FF2B5EF4-FFF2-40B4-BE49-F238E27FC236}">
                <a16:creationId xmlns:a16="http://schemas.microsoft.com/office/drawing/2014/main" id="{18A31B5B-4BFE-4B83-81A6-076E54ABF607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</p:spTree>
    <p:extLst>
      <p:ext uri="{BB962C8B-B14F-4D97-AF65-F5344CB8AC3E}">
        <p14:creationId xmlns:p14="http://schemas.microsoft.com/office/powerpoint/2010/main" val="42538960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15A2BEB-8AE3-4D17-966B-0AD85C321490}"/>
              </a:ext>
            </a:extLst>
          </p:cNvPr>
          <p:cNvSpPr txBox="1"/>
          <p:nvPr/>
        </p:nvSpPr>
        <p:spPr>
          <a:xfrm>
            <a:off x="4303785" y="1684404"/>
            <a:ext cx="463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tx1"/>
              </a:buClr>
              <a:buSzPts val="1100"/>
            </a:pPr>
            <a:endParaRPr lang="it-IT">
              <a:solidFill>
                <a:schemeClr val="dk1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endParaRPr lang="it-IT"/>
          </a:p>
        </p:txBody>
      </p:sp>
      <p:pic>
        <p:nvPicPr>
          <p:cNvPr id="25" name="Immagine 2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B9FC706-143A-486F-A57E-C45F2516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87" y="1407319"/>
            <a:ext cx="4522225" cy="3435098"/>
          </a:xfrm>
          <a:prstGeom prst="snip2DiagRect">
            <a:avLst>
              <a:gd name="adj1" fmla="val 0"/>
              <a:gd name="adj2" fmla="val 12515"/>
            </a:avLst>
          </a:prstGeom>
        </p:spPr>
      </p:pic>
      <p:pic>
        <p:nvPicPr>
          <p:cNvPr id="26" name="Immagine 25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202C7707-9C62-43EB-9D4A-A8033A99E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27" name="Google Shape;144;p29">
            <a:extLst>
              <a:ext uri="{FF2B5EF4-FFF2-40B4-BE49-F238E27FC236}">
                <a16:creationId xmlns:a16="http://schemas.microsoft.com/office/drawing/2014/main" id="{94171387-C046-4A5B-8E1B-99F2E58BC2D5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  <p:sp>
        <p:nvSpPr>
          <p:cNvPr id="28" name="Google Shape;144;p29">
            <a:extLst>
              <a:ext uri="{FF2B5EF4-FFF2-40B4-BE49-F238E27FC236}">
                <a16:creationId xmlns:a16="http://schemas.microsoft.com/office/drawing/2014/main" id="{59D7AF56-4421-44AF-AF3D-23B960A9485C}"/>
              </a:ext>
            </a:extLst>
          </p:cNvPr>
          <p:cNvSpPr txBox="1">
            <a:spLocks/>
          </p:cNvSpPr>
          <p:nvPr/>
        </p:nvSpPr>
        <p:spPr>
          <a:xfrm>
            <a:off x="1964848" y="625847"/>
            <a:ext cx="5214300" cy="5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800"/>
              <a:t>Esempio di soluzione</a:t>
            </a:r>
          </a:p>
        </p:txBody>
      </p:sp>
    </p:spTree>
    <p:extLst>
      <p:ext uri="{BB962C8B-B14F-4D97-AF65-F5344CB8AC3E}">
        <p14:creationId xmlns:p14="http://schemas.microsoft.com/office/powerpoint/2010/main" val="24276037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ctrTitle" idx="2"/>
          </p:nvPr>
        </p:nvSpPr>
        <p:spPr>
          <a:xfrm>
            <a:off x="638699" y="1215990"/>
            <a:ext cx="8163921" cy="7210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1400" b="0" dirty="0"/>
              <a:t>Per la risoluzione del problema si è preferito utilizzare un algoritmo euristico ad un metodo esatto. Tale scelta è stata fatta per rendere accettabili i tempi di risoluzione essendo elevata la dimensione dei dataset.</a:t>
            </a:r>
          </a:p>
        </p:txBody>
      </p:sp>
      <p:cxnSp>
        <p:nvCxnSpPr>
          <p:cNvPr id="277" name="Google Shape;277;p38"/>
          <p:cNvCxnSpPr/>
          <p:nvPr/>
        </p:nvCxnSpPr>
        <p:spPr>
          <a:xfrm>
            <a:off x="4571998" y="2571750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8"/>
          <p:cNvSpPr/>
          <p:nvPr/>
        </p:nvSpPr>
        <p:spPr>
          <a:xfrm>
            <a:off x="1964848" y="2433944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8"/>
          <p:cNvSpPr/>
          <p:nvPr/>
        </p:nvSpPr>
        <p:spPr>
          <a:xfrm>
            <a:off x="6408832" y="2433944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70;p38">
            <a:extLst>
              <a:ext uri="{FF2B5EF4-FFF2-40B4-BE49-F238E27FC236}">
                <a16:creationId xmlns:a16="http://schemas.microsoft.com/office/drawing/2014/main" id="{47AB62D0-15A5-D848-82D7-C5FFBB455CEB}"/>
              </a:ext>
            </a:extLst>
          </p:cNvPr>
          <p:cNvSpPr txBox="1">
            <a:spLocks/>
          </p:cNvSpPr>
          <p:nvPr/>
        </p:nvSpPr>
        <p:spPr>
          <a:xfrm>
            <a:off x="500073" y="3354906"/>
            <a:ext cx="3574249" cy="127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1400"/>
              <a:t>EURISTICA GREEDY</a:t>
            </a:r>
          </a:p>
          <a:p>
            <a:r>
              <a:rPr lang="it-IT" sz="1400" b="0"/>
              <a:t>È stata utilizzata un’euristica </a:t>
            </a:r>
            <a:r>
              <a:rPr lang="it-IT" sz="1400" b="0" err="1"/>
              <a:t>greedy</a:t>
            </a:r>
            <a:r>
              <a:rPr lang="it-IT" sz="1400" b="0"/>
              <a:t> per trovare rapidamente una soluzione ammissibile per il problema posto.</a:t>
            </a:r>
          </a:p>
          <a:p>
            <a:endParaRPr lang="it-IT" sz="1600" b="0"/>
          </a:p>
        </p:txBody>
      </p:sp>
      <p:sp>
        <p:nvSpPr>
          <p:cNvPr id="54" name="Google Shape;270;p38">
            <a:extLst>
              <a:ext uri="{FF2B5EF4-FFF2-40B4-BE49-F238E27FC236}">
                <a16:creationId xmlns:a16="http://schemas.microsoft.com/office/drawing/2014/main" id="{343D590F-A283-114F-AECB-A3882AD69E48}"/>
              </a:ext>
            </a:extLst>
          </p:cNvPr>
          <p:cNvSpPr txBox="1">
            <a:spLocks/>
          </p:cNvSpPr>
          <p:nvPr/>
        </p:nvSpPr>
        <p:spPr>
          <a:xfrm>
            <a:off x="5148713" y="3447562"/>
            <a:ext cx="3267442" cy="99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1400" dirty="0"/>
              <a:t>EURISTICA MIGLIORATIVA</a:t>
            </a:r>
          </a:p>
          <a:p>
            <a:r>
              <a:rPr lang="it-IT" sz="1400" b="0" dirty="0"/>
              <a:t>È stata utilizzata un’euristica migliorativa per migliorare la soluzione ottenuta.</a:t>
            </a:r>
            <a:endParaRPr lang="it-IT" sz="1400" dirty="0"/>
          </a:p>
        </p:txBody>
      </p:sp>
      <p:grpSp>
        <p:nvGrpSpPr>
          <p:cNvPr id="46" name="Google Shape;3816;p57">
            <a:extLst>
              <a:ext uri="{FF2B5EF4-FFF2-40B4-BE49-F238E27FC236}">
                <a16:creationId xmlns:a16="http://schemas.microsoft.com/office/drawing/2014/main" id="{6AF6A9E5-6359-40D9-8F4C-61478E6D1B7C}"/>
              </a:ext>
            </a:extLst>
          </p:cNvPr>
          <p:cNvGrpSpPr/>
          <p:nvPr/>
        </p:nvGrpSpPr>
        <p:grpSpPr>
          <a:xfrm>
            <a:off x="2072935" y="2538989"/>
            <a:ext cx="428525" cy="427500"/>
            <a:chOff x="2685825" y="840375"/>
            <a:chExt cx="481900" cy="481825"/>
          </a:xfrm>
          <a:solidFill>
            <a:schemeClr val="tx1"/>
          </a:solidFill>
        </p:grpSpPr>
        <p:sp>
          <p:nvSpPr>
            <p:cNvPr id="47" name="Google Shape;3817;p57">
              <a:extLst>
                <a:ext uri="{FF2B5EF4-FFF2-40B4-BE49-F238E27FC236}">
                  <a16:creationId xmlns:a16="http://schemas.microsoft.com/office/drawing/2014/main" id="{B0645D3B-73ED-44D7-B6CF-588757A8801C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3818;p57">
              <a:extLst>
                <a:ext uri="{FF2B5EF4-FFF2-40B4-BE49-F238E27FC236}">
                  <a16:creationId xmlns:a16="http://schemas.microsoft.com/office/drawing/2014/main" id="{B28EC3A0-CB1C-490C-9FF2-082884A0E127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669;p55">
            <a:extLst>
              <a:ext uri="{FF2B5EF4-FFF2-40B4-BE49-F238E27FC236}">
                <a16:creationId xmlns:a16="http://schemas.microsoft.com/office/drawing/2014/main" id="{504648EC-483E-4D13-A324-E1274EB8D2E5}"/>
              </a:ext>
            </a:extLst>
          </p:cNvPr>
          <p:cNvGrpSpPr/>
          <p:nvPr/>
        </p:nvGrpSpPr>
        <p:grpSpPr>
          <a:xfrm>
            <a:off x="6496086" y="2517529"/>
            <a:ext cx="472142" cy="467941"/>
            <a:chOff x="4820425" y="1329900"/>
            <a:chExt cx="70175" cy="70350"/>
          </a:xfrm>
          <a:solidFill>
            <a:schemeClr val="tx1"/>
          </a:solidFill>
        </p:grpSpPr>
        <p:sp>
          <p:nvSpPr>
            <p:cNvPr id="50" name="Google Shape;670;p55">
              <a:extLst>
                <a:ext uri="{FF2B5EF4-FFF2-40B4-BE49-F238E27FC236}">
                  <a16:creationId xmlns:a16="http://schemas.microsoft.com/office/drawing/2014/main" id="{8E416A13-6FFF-45D0-90FB-1504A1751BDF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71;p55">
              <a:extLst>
                <a:ext uri="{FF2B5EF4-FFF2-40B4-BE49-F238E27FC236}">
                  <a16:creationId xmlns:a16="http://schemas.microsoft.com/office/drawing/2014/main" id="{1CB7B714-CAF6-47AF-A182-817FD97A1044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72;p55">
              <a:extLst>
                <a:ext uri="{FF2B5EF4-FFF2-40B4-BE49-F238E27FC236}">
                  <a16:creationId xmlns:a16="http://schemas.microsoft.com/office/drawing/2014/main" id="{64882979-26EA-4E33-A4DF-BC6732D366CC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73;p55">
              <a:extLst>
                <a:ext uri="{FF2B5EF4-FFF2-40B4-BE49-F238E27FC236}">
                  <a16:creationId xmlns:a16="http://schemas.microsoft.com/office/drawing/2014/main" id="{20704C2E-455F-4CCF-9DFC-CDBB21292AE4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4;p29">
            <a:extLst>
              <a:ext uri="{FF2B5EF4-FFF2-40B4-BE49-F238E27FC236}">
                <a16:creationId xmlns:a16="http://schemas.microsoft.com/office/drawing/2014/main" id="{1B3BD073-DC1F-408F-9BD7-5B5BE6B509EF}"/>
              </a:ext>
            </a:extLst>
          </p:cNvPr>
          <p:cNvSpPr txBox="1">
            <a:spLocks/>
          </p:cNvSpPr>
          <p:nvPr/>
        </p:nvSpPr>
        <p:spPr>
          <a:xfrm>
            <a:off x="1964848" y="625847"/>
            <a:ext cx="5214300" cy="5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800"/>
              <a:t>Risoluzione</a:t>
            </a:r>
          </a:p>
        </p:txBody>
      </p:sp>
      <p:pic>
        <p:nvPicPr>
          <p:cNvPr id="22" name="Immagine 21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2E316A40-714B-4815-AF73-0CCE480F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23" name="Google Shape;144;p29">
            <a:extLst>
              <a:ext uri="{FF2B5EF4-FFF2-40B4-BE49-F238E27FC236}">
                <a16:creationId xmlns:a16="http://schemas.microsoft.com/office/drawing/2014/main" id="{02581B23-4468-4EF2-8BC5-B79E13EDEF8B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</p:spTree>
    <p:extLst>
      <p:ext uri="{BB962C8B-B14F-4D97-AF65-F5344CB8AC3E}">
        <p14:creationId xmlns:p14="http://schemas.microsoft.com/office/powerpoint/2010/main" val="20031349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  <p:bldP spid="278" grpId="0" animBg="1"/>
      <p:bldP spid="280" grpId="0" animBg="1"/>
      <p:bldP spid="52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60389" y="743621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/>
              <a:t>Euristica </a:t>
            </a:r>
            <a:r>
              <a:rPr lang="it-IT" sz="2800" err="1"/>
              <a:t>greedy</a:t>
            </a:r>
            <a:endParaRPr lang="it-IT" sz="280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1588691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938FC1BF-18CC-9A4A-9149-E3321EF762A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60389" y="1765721"/>
                <a:ext cx="5633193" cy="2857851"/>
              </a:xfrm>
            </p:spPr>
            <p:txBody>
              <a:bodyPr/>
              <a:lstStyle/>
              <a:p>
                <a:pPr>
                  <a:buSzPct val="150000"/>
                  <a:buFont typeface="Arial" panose="020B0604020202020204" pitchFamily="34" charset="0"/>
                  <a:buChar char="•"/>
                </a:pPr>
                <a:r>
                  <a:rPr lang="it-IT" sz="1400"/>
                  <a:t>L’obiettivo dell’</a:t>
                </a:r>
                <a:r>
                  <a:rPr lang="it-IT" sz="1400" b="1"/>
                  <a:t>euristica </a:t>
                </a:r>
                <a:r>
                  <a:rPr lang="it-IT" sz="1400" b="1" err="1"/>
                  <a:t>greedy</a:t>
                </a:r>
                <a:r>
                  <a:rPr lang="it-IT" sz="1400" b="1"/>
                  <a:t> </a:t>
                </a:r>
                <a:r>
                  <a:rPr lang="it-IT" sz="1400"/>
                  <a:t>è quello di trovare una soluzione ammissibile per il problema posto.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sz="1400"/>
                  <a:t>Una </a:t>
                </a:r>
                <a:r>
                  <a:rPr lang="it-IT" sz="1400" b="1"/>
                  <a:t>soluzione ammissibile </a:t>
                </a:r>
                <a:r>
                  <a:rPr lang="it-IT" sz="1400"/>
                  <a:t>consiste in un insieme di sequenze di esecuzione che rispettano i vincoli di dipendenza.</a:t>
                </a:r>
              </a:p>
              <a:p>
                <a:pPr>
                  <a:buSzPct val="150000"/>
                  <a:buFont typeface="Arial" panose="020B0604020202020204" pitchFamily="34" charset="0"/>
                  <a:buChar char="•"/>
                </a:pPr>
                <a:r>
                  <a:rPr lang="it-IT" sz="1400"/>
                  <a:t>L’euristica realizzata si basa su un grafo orientato aciclico, detto </a:t>
                </a:r>
                <a:r>
                  <a:rPr lang="it-IT" sz="1400" b="1"/>
                  <a:t>grafo delle dipendenze</a:t>
                </a:r>
                <a:r>
                  <a:rPr lang="it-IT" sz="1400"/>
                  <a:t>, che riporta le dipendenze esistenti tra i diversi file.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sz="1400"/>
                  <a:t>In questo modo, tutti i file di cui necessita un file saranno i predecessori del file nel grafo.</a:t>
                </a:r>
              </a:p>
              <a:p>
                <a:pPr marL="438150" indent="-285750">
                  <a:buSzPct val="150000"/>
                  <a:buFont typeface="Arial" panose="020B0604020202020204" pitchFamily="34" charset="0"/>
                  <a:buChar char="•"/>
                </a:pPr>
                <a:r>
                  <a:rPr lang="it-IT" sz="1400"/>
                  <a:t>Ad ogni file target viene associato un valore di </a:t>
                </a:r>
                <a:r>
                  <a:rPr lang="it-IT" sz="1400" b="1"/>
                  <a:t>priorità</a:t>
                </a:r>
                <a:r>
                  <a:rPr lang="it-IT" sz="1400"/>
                  <a:t> definito come:</a:t>
                </a:r>
              </a:p>
              <a:p>
                <a:pPr marL="152400" indent="0"/>
                <a:endParaRPr lang="it-IT" sz="1400" b="0" i="1">
                  <a:latin typeface="Cambria Math" panose="02040503050406030204" pitchFamily="18" charset="0"/>
                </a:endParaRPr>
              </a:p>
              <a:p>
                <a:pPr marL="1524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𝑝𝑟𝑖𝑜𝑟𝑖𝑡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à=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num>
                        <m:den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𝑑𝑒𝑎𝑑𝑙𝑖𝑛𝑒</m:t>
                          </m:r>
                        </m:den>
                      </m:f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938FC1BF-18CC-9A4A-9149-E3321EF76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60389" y="1765721"/>
                <a:ext cx="5633193" cy="2857851"/>
              </a:xfrm>
              <a:blipFill>
                <a:blip r:embed="rId3"/>
                <a:stretch>
                  <a:fillRect t="-2137" r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28593C25-FDE9-4CC9-BB80-73AB217A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9" name="Google Shape;144;p29">
            <a:extLst>
              <a:ext uri="{FF2B5EF4-FFF2-40B4-BE49-F238E27FC236}">
                <a16:creationId xmlns:a16="http://schemas.microsoft.com/office/drawing/2014/main" id="{F1938ACD-ECE1-44DF-B912-4E30755474EF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6AF011-7DF2-4741-B336-02945D194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19" y="1328737"/>
            <a:ext cx="2669756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25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938FC1BF-18CC-9A4A-9149-E3321EF76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389" y="1747052"/>
            <a:ext cx="5854649" cy="2924962"/>
          </a:xfrm>
        </p:spPr>
        <p:txBody>
          <a:bodyPr/>
          <a:lstStyle/>
          <a:p>
            <a:pPr marL="323850" indent="-171450">
              <a:buSzPct val="150000"/>
              <a:buFont typeface="Arial" panose="020B0604020202020204" pitchFamily="34" charset="0"/>
              <a:buChar char="•"/>
            </a:pPr>
            <a:r>
              <a:rPr lang="it-IT" sz="1400"/>
              <a:t>Sulla base del tipo di dataset l’euristica gestisce in maniera differente come allocare i file da compilare sui diversi server.</a:t>
            </a:r>
          </a:p>
          <a:p>
            <a:pPr marL="895350" lvl="1" indent="-285750">
              <a:buFont typeface="Courier New" panose="02070309020205020404" pitchFamily="49" charset="0"/>
              <a:buChar char="o"/>
            </a:pPr>
            <a:r>
              <a:rPr lang="it-IT" sz="1400"/>
              <a:t>Se la mediana dei tempi di replicazione è maggiore della mediana dei tempi di compilazione il file target ed i suoi predecessori sono allocati sullo stesso server.</a:t>
            </a:r>
          </a:p>
          <a:p>
            <a:pPr marL="1352550" lvl="2" indent="-285750">
              <a:buFont typeface="Wingdings" panose="05000000000000000000" pitchFamily="2" charset="2"/>
              <a:buChar char="§"/>
            </a:pPr>
            <a:r>
              <a:rPr lang="it-IT" sz="1400"/>
              <a:t>In questo modo, si evita la necessità di replicare i file di cui il target ha bisogno.</a:t>
            </a:r>
          </a:p>
          <a:p>
            <a:pPr marL="895350" lvl="1" indent="-285750">
              <a:buFont typeface="Courier New" panose="02070309020205020404" pitchFamily="49" charset="0"/>
              <a:buChar char="o"/>
            </a:pPr>
            <a:r>
              <a:rPr lang="it-IT" sz="1400"/>
              <a:t>Altrimenti, per ogni file nella lista delle dipendenze del target si posiziona tale file e i suoi predecessori su server diversi.</a:t>
            </a:r>
          </a:p>
          <a:p>
            <a:pPr marL="1352550" lvl="2" indent="-285750">
              <a:buFont typeface="Wingdings" panose="05000000000000000000" pitchFamily="2" charset="2"/>
              <a:buChar char="§"/>
            </a:pPr>
            <a:r>
              <a:rPr lang="it-IT" sz="1400"/>
              <a:t>In questo modo l’intera lista dei predecessori del target viene suddivisa uniformemente sui vari server.</a:t>
            </a:r>
          </a:p>
          <a:p>
            <a:pPr marL="438150" indent="-285750">
              <a:buSzPct val="150000"/>
              <a:buFont typeface="Arial" panose="020B0604020202020204" pitchFamily="34" charset="0"/>
              <a:buChar char="•"/>
            </a:pPr>
            <a:r>
              <a:rPr lang="it-IT" sz="1400"/>
              <a:t>Ogni sequenza di esecuzione viene posta sul server con minore carico. </a:t>
            </a:r>
          </a:p>
        </p:txBody>
      </p:sp>
      <p:pic>
        <p:nvPicPr>
          <p:cNvPr id="8" name="Immagine 7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28593C25-FDE9-4CC9-BB80-73AB217A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9" name="Google Shape;144;p29">
            <a:extLst>
              <a:ext uri="{FF2B5EF4-FFF2-40B4-BE49-F238E27FC236}">
                <a16:creationId xmlns:a16="http://schemas.microsoft.com/office/drawing/2014/main" id="{F1938ACD-ECE1-44DF-B912-4E30755474EF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  <p:sp>
        <p:nvSpPr>
          <p:cNvPr id="10" name="Google Shape;175;p31">
            <a:extLst>
              <a:ext uri="{FF2B5EF4-FFF2-40B4-BE49-F238E27FC236}">
                <a16:creationId xmlns:a16="http://schemas.microsoft.com/office/drawing/2014/main" id="{7CDBA78E-F4F1-41CB-8CA2-9381AFB8EB6D}"/>
              </a:ext>
            </a:extLst>
          </p:cNvPr>
          <p:cNvSpPr txBox="1">
            <a:spLocks/>
          </p:cNvSpPr>
          <p:nvPr/>
        </p:nvSpPr>
        <p:spPr>
          <a:xfrm flipH="1">
            <a:off x="160389" y="743621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it-IT" sz="2800" dirty="0"/>
              <a:t>Euristica </a:t>
            </a:r>
            <a:r>
              <a:rPr lang="it-IT" sz="2800" dirty="0" err="1"/>
              <a:t>greedy</a:t>
            </a:r>
            <a:endParaRPr lang="it-IT" sz="2800" dirty="0"/>
          </a:p>
        </p:txBody>
      </p:sp>
      <p:cxnSp>
        <p:nvCxnSpPr>
          <p:cNvPr id="11" name="Google Shape;177;p31">
            <a:extLst>
              <a:ext uri="{FF2B5EF4-FFF2-40B4-BE49-F238E27FC236}">
                <a16:creationId xmlns:a16="http://schemas.microsoft.com/office/drawing/2014/main" id="{90391C08-CA77-49F9-9840-B8A55F0AC82A}"/>
              </a:ext>
            </a:extLst>
          </p:cNvPr>
          <p:cNvCxnSpPr/>
          <p:nvPr/>
        </p:nvCxnSpPr>
        <p:spPr>
          <a:xfrm>
            <a:off x="0" y="1588691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91673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ctrTitle"/>
          </p:nvPr>
        </p:nvSpPr>
        <p:spPr>
          <a:xfrm>
            <a:off x="2178891" y="752023"/>
            <a:ext cx="4786218" cy="516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800"/>
              <a:t>Euristica </a:t>
            </a:r>
            <a:r>
              <a:rPr lang="it-IT" sz="2800" err="1"/>
              <a:t>greedy</a:t>
            </a:r>
            <a:endParaRPr lang="it-IT" sz="2800"/>
          </a:p>
        </p:txBody>
      </p:sp>
      <p:sp>
        <p:nvSpPr>
          <p:cNvPr id="326" name="Google Shape;326;p40"/>
          <p:cNvSpPr txBox="1">
            <a:spLocks noGrp="1"/>
          </p:cNvSpPr>
          <p:nvPr>
            <p:ph type="ctrTitle" idx="5"/>
          </p:nvPr>
        </p:nvSpPr>
        <p:spPr>
          <a:xfrm>
            <a:off x="2103686" y="1363843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subTitle" idx="6"/>
          </p:nvPr>
        </p:nvSpPr>
        <p:spPr>
          <a:xfrm>
            <a:off x="1935033" y="1705382"/>
            <a:ext cx="211780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Trova tutti i target che non hanno file target tra le dipendenze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ctrTitle" idx="7"/>
          </p:nvPr>
        </p:nvSpPr>
        <p:spPr>
          <a:xfrm>
            <a:off x="5187705" y="133854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subTitle" idx="8"/>
          </p:nvPr>
        </p:nvSpPr>
        <p:spPr>
          <a:xfrm>
            <a:off x="5019052" y="1713183"/>
            <a:ext cx="211780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it-IT" sz="1400"/>
              <a:t>Seleziona il file target da compilare con la massima priorità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ctrTitle" idx="9"/>
          </p:nvPr>
        </p:nvSpPr>
        <p:spPr>
          <a:xfrm>
            <a:off x="5187705" y="341607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subTitle" idx="13"/>
          </p:nvPr>
        </p:nvSpPr>
        <p:spPr>
          <a:xfrm>
            <a:off x="4810800" y="3790016"/>
            <a:ext cx="2534307" cy="711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Assegna il target ed i file di cui necessita ad uno o più server, utilizzando la tecnica migliore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669;p55">
            <a:extLst>
              <a:ext uri="{FF2B5EF4-FFF2-40B4-BE49-F238E27FC236}">
                <a16:creationId xmlns:a16="http://schemas.microsoft.com/office/drawing/2014/main" id="{179CADD9-AC98-D348-B312-921128ECBFD6}"/>
              </a:ext>
            </a:extLst>
          </p:cNvPr>
          <p:cNvGrpSpPr/>
          <p:nvPr/>
        </p:nvGrpSpPr>
        <p:grpSpPr>
          <a:xfrm>
            <a:off x="3681681" y="2014758"/>
            <a:ext cx="1780499" cy="1757889"/>
            <a:chOff x="4820425" y="1329900"/>
            <a:chExt cx="70175" cy="70350"/>
          </a:xfrm>
        </p:grpSpPr>
        <p:sp>
          <p:nvSpPr>
            <p:cNvPr id="51" name="Google Shape;670;p55">
              <a:extLst>
                <a:ext uri="{FF2B5EF4-FFF2-40B4-BE49-F238E27FC236}">
                  <a16:creationId xmlns:a16="http://schemas.microsoft.com/office/drawing/2014/main" id="{17E4371A-FE4D-D84A-9079-CC14411AE28C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71;p55">
              <a:extLst>
                <a:ext uri="{FF2B5EF4-FFF2-40B4-BE49-F238E27FC236}">
                  <a16:creationId xmlns:a16="http://schemas.microsoft.com/office/drawing/2014/main" id="{B02DA526-167B-C44F-A1E5-28648C090E8C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72;p55">
              <a:extLst>
                <a:ext uri="{FF2B5EF4-FFF2-40B4-BE49-F238E27FC236}">
                  <a16:creationId xmlns:a16="http://schemas.microsoft.com/office/drawing/2014/main" id="{383C05E2-EC82-8F4F-B00D-2039EECB2521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73;p55">
              <a:extLst>
                <a:ext uri="{FF2B5EF4-FFF2-40B4-BE49-F238E27FC236}">
                  <a16:creationId xmlns:a16="http://schemas.microsoft.com/office/drawing/2014/main" id="{8311E765-FDE8-EF4D-BC26-BE8A73125DB1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330;p40">
            <a:extLst>
              <a:ext uri="{FF2B5EF4-FFF2-40B4-BE49-F238E27FC236}">
                <a16:creationId xmlns:a16="http://schemas.microsoft.com/office/drawing/2014/main" id="{A5CBE2DF-99BD-3F4C-9BF0-D692314B2B71}"/>
              </a:ext>
            </a:extLst>
          </p:cNvPr>
          <p:cNvSpPr txBox="1">
            <a:spLocks/>
          </p:cNvSpPr>
          <p:nvPr/>
        </p:nvSpPr>
        <p:spPr>
          <a:xfrm>
            <a:off x="2103686" y="3416075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64" name="Google Shape;331;p40">
            <a:extLst>
              <a:ext uri="{FF2B5EF4-FFF2-40B4-BE49-F238E27FC236}">
                <a16:creationId xmlns:a16="http://schemas.microsoft.com/office/drawing/2014/main" id="{143CC46E-64E0-E143-892F-E419B38218E8}"/>
              </a:ext>
            </a:extLst>
          </p:cNvPr>
          <p:cNvSpPr txBox="1">
            <a:spLocks/>
          </p:cNvSpPr>
          <p:nvPr/>
        </p:nvSpPr>
        <p:spPr>
          <a:xfrm>
            <a:off x="2016913" y="3732417"/>
            <a:ext cx="1954044" cy="57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it-IT" sz="1400"/>
              <a:t>Rimuove i file appena assegnati dal grafo delle dipendenze</a:t>
            </a:r>
          </a:p>
        </p:txBody>
      </p:sp>
      <p:pic>
        <p:nvPicPr>
          <p:cNvPr id="18" name="Immagine 17" descr="Immagine che contiene disegnando, cibo, segnale&#10;&#10;Descrizione generata automaticamente">
            <a:extLst>
              <a:ext uri="{FF2B5EF4-FFF2-40B4-BE49-F238E27FC236}">
                <a16:creationId xmlns:a16="http://schemas.microsoft.com/office/drawing/2014/main" id="{96A9C806-BE9F-45CE-ADA2-28FEBB5A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77" y="262648"/>
            <a:ext cx="1729518" cy="363199"/>
          </a:xfrm>
          <a:prstGeom prst="rect">
            <a:avLst/>
          </a:prstGeom>
        </p:spPr>
      </p:pic>
      <p:sp>
        <p:nvSpPr>
          <p:cNvPr id="19" name="Google Shape;144;p29">
            <a:extLst>
              <a:ext uri="{FF2B5EF4-FFF2-40B4-BE49-F238E27FC236}">
                <a16:creationId xmlns:a16="http://schemas.microsoft.com/office/drawing/2014/main" id="{91BB54FF-D13A-4BFB-BC3D-C68EEE6D0E85}"/>
              </a:ext>
            </a:extLst>
          </p:cNvPr>
          <p:cNvSpPr txBox="1">
            <a:spLocks/>
          </p:cNvSpPr>
          <p:nvPr/>
        </p:nvSpPr>
        <p:spPr>
          <a:xfrm>
            <a:off x="32829" y="91404"/>
            <a:ext cx="2196021" cy="59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400"/>
              <a:t>«Compiling Google» Final Round 2019</a:t>
            </a:r>
          </a:p>
        </p:txBody>
      </p:sp>
    </p:spTree>
    <p:extLst>
      <p:ext uri="{BB962C8B-B14F-4D97-AF65-F5344CB8AC3E}">
        <p14:creationId xmlns:p14="http://schemas.microsoft.com/office/powerpoint/2010/main" val="397861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27" grpId="0" build="p"/>
      <p:bldP spid="328" grpId="0"/>
      <p:bldP spid="329" grpId="0" build="p"/>
      <p:bldP spid="330" grpId="0"/>
      <p:bldP spid="331" grpId="0" build="p"/>
      <p:bldP spid="63" grpId="0"/>
      <p:bldP spid="64" grpId="0"/>
    </p:bld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757888BB2A6A46997FB196D5E16083" ma:contentTypeVersion="6" ma:contentTypeDescription="Create a new document." ma:contentTypeScope="" ma:versionID="2026976a7b378f58f334182f413a457b">
  <xsd:schema xmlns:xsd="http://www.w3.org/2001/XMLSchema" xmlns:xs="http://www.w3.org/2001/XMLSchema" xmlns:p="http://schemas.microsoft.com/office/2006/metadata/properties" xmlns:ns2="688e0334-509f-4cf3-bd6f-982abc982226" targetNamespace="http://schemas.microsoft.com/office/2006/metadata/properties" ma:root="true" ma:fieldsID="967dd5695741899a66765574fb89ddcc" ns2:_="">
    <xsd:import namespace="688e0334-509f-4cf3-bd6f-982abc9822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8e0334-509f-4cf3-bd6f-982abc9822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EF1302-F071-40AD-9E0C-8659EC20D8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B14B2D-61B2-432F-8868-D0FB8E30E034}">
  <ds:schemaRefs>
    <ds:schemaRef ds:uri="688e0334-509f-4cf3-bd6f-982abc9822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B908AF9-D3B4-4268-8321-00944D167F61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688e0334-509f-4cf3-bd6f-982abc98222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1216</Words>
  <Application>Microsoft Office PowerPoint</Application>
  <PresentationFormat>Presentazione su schermo (16:9)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Squada One</vt:lpstr>
      <vt:lpstr>Fira Sans Extra Condensed Medium</vt:lpstr>
      <vt:lpstr>Exo 2</vt:lpstr>
      <vt:lpstr>Arial</vt:lpstr>
      <vt:lpstr>Roboto Condensed Light</vt:lpstr>
      <vt:lpstr>Courier New</vt:lpstr>
      <vt:lpstr>Cambria Math</vt:lpstr>
      <vt:lpstr>Wingdings</vt:lpstr>
      <vt:lpstr>Tech Newsletter by Slidesgo</vt:lpstr>
      <vt:lpstr>RICERCA OPERATIVA</vt:lpstr>
      <vt:lpstr>Descrizione del problema</vt:lpstr>
      <vt:lpstr>Elementi principali</vt:lpstr>
      <vt:lpstr>Presentazione standard di PowerPoint</vt:lpstr>
      <vt:lpstr>Presentazione standard di PowerPoint</vt:lpstr>
      <vt:lpstr>Per la risoluzione del problema si è preferito utilizzare un algoritmo euristico ad un metodo esatto. Tale scelta è stata fatta per rendere accettabili i tempi di risoluzione essendo elevata la dimensione dei dataset.</vt:lpstr>
      <vt:lpstr>Euristica greedy</vt:lpstr>
      <vt:lpstr>Presentazione standard di PowerPoint</vt:lpstr>
      <vt:lpstr>Euristica greedy</vt:lpstr>
      <vt:lpstr>Presentazione standard di PowerPoint</vt:lpstr>
      <vt:lpstr>Presentazione standard di PowerPoint</vt:lpstr>
      <vt:lpstr>Presentazione standard di PowerPoint</vt:lpstr>
      <vt:lpstr>Euristica migliorativa</vt:lpstr>
      <vt:lpstr>Score ottenuti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RICERCA OPERATIVA</dc:title>
  <dc:creator>Antimo</dc:creator>
  <cp:lastModifiedBy>Guido Di Chiara</cp:lastModifiedBy>
  <cp:revision>10</cp:revision>
  <dcterms:modified xsi:type="dcterms:W3CDTF">2020-06-14T16:55:12Z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0x01010068757888BB2A6A46997FB196D5E16083</vt:lpwstr>
  </property>
</Properties>
</file>